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81" r:id="rId2"/>
    <p:sldId id="282" r:id="rId3"/>
    <p:sldId id="264" r:id="rId4"/>
    <p:sldId id="265" r:id="rId5"/>
    <p:sldId id="266"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1pPr>
    <a:lvl2pPr marL="81280" marR="81280" indent="2667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2pPr>
    <a:lvl3pPr marL="81280" marR="81280" indent="5334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3pPr>
    <a:lvl4pPr marL="81280" marR="81280" indent="8001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4pPr>
    <a:lvl5pPr marL="81280" marR="81280" indent="10668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5pPr>
    <a:lvl6pPr marL="81280" marR="81280" indent="13335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6pPr>
    <a:lvl7pPr marL="81280" marR="81280" indent="1612899"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7pPr>
    <a:lvl8pPr marL="81280" marR="81280" indent="18796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8pPr>
    <a:lvl9pPr marL="81280" marR="81280" indent="21463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5"/>
    <p:restoredTop sz="94661"/>
  </p:normalViewPr>
  <p:slideViewPr>
    <p:cSldViewPr snapToGrid="0" snapToObjects="1">
      <p:cViewPr varScale="1">
        <p:scale>
          <a:sx n="44" d="100"/>
          <a:sy n="44" d="100"/>
        </p:scale>
        <p:origin x="288" y="76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200">
        <a:latin typeface="Lucida Grande"/>
        <a:ea typeface="Lucida Grande"/>
        <a:cs typeface="Lucida Grande"/>
        <a:sym typeface="Lucida Grande"/>
      </a:defRPr>
    </a:lvl1pPr>
    <a:lvl2pPr indent="228600" latinLnBrk="0">
      <a:defRPr sz="2200">
        <a:latin typeface="Lucida Grande"/>
        <a:ea typeface="Lucida Grande"/>
        <a:cs typeface="Lucida Grande"/>
        <a:sym typeface="Lucida Grande"/>
      </a:defRPr>
    </a:lvl2pPr>
    <a:lvl3pPr indent="457200" latinLnBrk="0">
      <a:defRPr sz="2200">
        <a:latin typeface="Lucida Grande"/>
        <a:ea typeface="Lucida Grande"/>
        <a:cs typeface="Lucida Grande"/>
        <a:sym typeface="Lucida Grande"/>
      </a:defRPr>
    </a:lvl3pPr>
    <a:lvl4pPr indent="685800" latinLnBrk="0">
      <a:defRPr sz="2200">
        <a:latin typeface="Lucida Grande"/>
        <a:ea typeface="Lucida Grande"/>
        <a:cs typeface="Lucida Grande"/>
        <a:sym typeface="Lucida Grande"/>
      </a:defRPr>
    </a:lvl4pPr>
    <a:lvl5pPr indent="914400" latinLnBrk="0">
      <a:defRPr sz="2200">
        <a:latin typeface="Lucida Grande"/>
        <a:ea typeface="Lucida Grande"/>
        <a:cs typeface="Lucida Grande"/>
        <a:sym typeface="Lucida Grande"/>
      </a:defRPr>
    </a:lvl5pPr>
    <a:lvl6pPr indent="1143000" latinLnBrk="0">
      <a:defRPr sz="2200">
        <a:latin typeface="Lucida Grande"/>
        <a:ea typeface="Lucida Grande"/>
        <a:cs typeface="Lucida Grande"/>
        <a:sym typeface="Lucida Grande"/>
      </a:defRPr>
    </a:lvl6pPr>
    <a:lvl7pPr indent="1371600" latinLnBrk="0">
      <a:defRPr sz="2200">
        <a:latin typeface="Lucida Grande"/>
        <a:ea typeface="Lucida Grande"/>
        <a:cs typeface="Lucida Grande"/>
        <a:sym typeface="Lucida Grande"/>
      </a:defRPr>
    </a:lvl7pPr>
    <a:lvl8pPr indent="1600200" latinLnBrk="0">
      <a:defRPr sz="2200">
        <a:latin typeface="Lucida Grande"/>
        <a:ea typeface="Lucida Grande"/>
        <a:cs typeface="Lucida Grande"/>
        <a:sym typeface="Lucida Grande"/>
      </a:defRPr>
    </a:lvl8pPr>
    <a:lvl9pPr indent="1828800" latinLnBrk="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04572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Title">
    <p:spTree>
      <p:nvGrpSpPr>
        <p:cNvPr id="1" name=""/>
        <p:cNvGrpSpPr/>
        <p:nvPr/>
      </p:nvGrpSpPr>
      <p:grpSpPr>
        <a:xfrm>
          <a:off x="0" y="0"/>
          <a:ext cx="0" cy="0"/>
          <a:chOff x="0" y="0"/>
          <a:chExt cx="0" cy="0"/>
        </a:xfrm>
      </p:grpSpPr>
      <p:sp>
        <p:nvSpPr>
          <p:cNvPr id="23" name="Title Text"/>
          <p:cNvSpPr txBox="1">
            <a:spLocks noGrp="1"/>
          </p:cNvSpPr>
          <p:nvPr>
            <p:ph type="title"/>
          </p:nvPr>
        </p:nvSpPr>
        <p:spPr>
          <a:xfrm>
            <a:off x="1759215" y="2797969"/>
            <a:ext cx="20840701" cy="3898901"/>
          </a:xfrm>
          <a:prstGeom prst="rect">
            <a:avLst/>
          </a:prstGeom>
        </p:spPr>
        <p:txBody>
          <a:bodyPr/>
          <a:lstStyle>
            <a:lvl1pPr algn="ctr">
              <a:defRPr sz="5200"/>
            </a:lvl1pPr>
          </a:lstStyle>
          <a:p>
            <a:r>
              <a:t>Title Text</a:t>
            </a:r>
          </a:p>
        </p:txBody>
      </p:sp>
      <p:sp>
        <p:nvSpPr>
          <p:cNvPr id="24" name="Slide Number"/>
          <p:cNvSpPr txBox="1">
            <a:spLocks noGrp="1"/>
          </p:cNvSpPr>
          <p:nvPr>
            <p:ph type="sldNum" sz="quarter" idx="2"/>
          </p:nvPr>
        </p:nvSpPr>
        <p:spPr>
          <a:xfrm>
            <a:off x="22610464" y="13043296"/>
            <a:ext cx="340322" cy="323554"/>
          </a:xfrm>
          <a:prstGeom prst="rect">
            <a:avLst/>
          </a:prstGeom>
        </p:spPr>
        <p:txBody>
          <a:bodyPr lIns="50800" tIns="50800" rIns="50800" bIns="50800"/>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 name="Title Text"/>
          <p:cNvSpPr txBox="1">
            <a:spLocks noGrp="1"/>
          </p:cNvSpPr>
          <p:nvPr>
            <p:ph type="title"/>
          </p:nvPr>
        </p:nvSpPr>
        <p:spPr>
          <a:xfrm>
            <a:off x="833966" y="-1588"/>
            <a:ext cx="18567401" cy="167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Title Text</a:t>
            </a:r>
          </a:p>
        </p:txBody>
      </p:sp>
      <p:sp>
        <p:nvSpPr>
          <p:cNvPr id="5" name="Body Level One…"/>
          <p:cNvSpPr txBox="1">
            <a:spLocks noGrp="1"/>
          </p:cNvSpPr>
          <p:nvPr>
            <p:ph type="body" idx="1"/>
          </p:nvPr>
        </p:nvSpPr>
        <p:spPr>
          <a:xfrm>
            <a:off x="838200" y="2451100"/>
            <a:ext cx="22720300" cy="975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2pPr marL="270827">
              <a:spcBef>
                <a:spcPts val="2000"/>
              </a:spcBef>
              <a:buClr>
                <a:srgbClr val="909090"/>
              </a:buClr>
              <a:buFont typeface="Arial"/>
            </a:lvl2pPr>
            <a:lvl3pPr marL="728027">
              <a:spcBef>
                <a:spcPts val="1400"/>
              </a:spcBef>
              <a:buClr>
                <a:srgbClr val="B8B8B8"/>
              </a:buClr>
              <a:buChar char=""/>
            </a:lvl3pPr>
            <a:lvl4pPr marL="1123314">
              <a:spcBef>
                <a:spcPts val="800"/>
              </a:spcBef>
              <a:buClr>
                <a:srgbClr val="909090"/>
              </a:buClr>
              <a:buFont typeface="Arial"/>
            </a:lvl4pPr>
            <a:lvl5pPr marL="1531302">
              <a:spcBef>
                <a:spcPts val="700"/>
              </a:spcBef>
              <a:buClr>
                <a:srgbClr val="B8B8B8"/>
              </a:buClr>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3358705" y="13096875"/>
            <a:ext cx="238722" cy="221953"/>
          </a:xfrm>
          <a:prstGeom prst="rect">
            <a:avLst/>
          </a:prstGeom>
          <a:ln w="12700">
            <a:miter lim="400000"/>
          </a:ln>
        </p:spPr>
        <p:txBody>
          <a:bodyPr wrap="none" lIns="0" tIns="0" rIns="0" bIns="0">
            <a:spAutoFit/>
          </a:bodyPr>
          <a:lstStyle>
            <a:lvl1pPr marL="0" marR="0" algn="ctr" defTabSz="914400">
              <a:defRPr sz="1600">
                <a:solidFill>
                  <a:srgbClr val="B8B8B8"/>
                </a:solidFill>
                <a:uFill>
                  <a:solidFill>
                    <a:srgbClr val="B8B8B8"/>
                  </a:solidFill>
                </a:u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182879" indent="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1pPr>
      <a:lvl2pPr marL="0" marR="182879" indent="228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2pPr>
      <a:lvl3pPr marL="0" marR="182879" indent="457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3pPr>
      <a:lvl4pPr marL="0" marR="182879" indent="685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4pPr>
      <a:lvl5pPr marL="0" marR="182879" indent="9144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5pPr>
      <a:lvl6pPr marL="0" marR="182879" indent="11430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6pPr>
      <a:lvl7pPr marL="0" marR="182879" indent="1371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7pPr>
      <a:lvl8pPr marL="0" marR="182879" indent="1600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8pPr>
      <a:lvl9pPr marL="0" marR="182879" indent="1828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9pPr>
    </p:titleStyle>
    <p:bodyStyle>
      <a:lvl1pPr marL="81280" marR="81280" indent="0" algn="l" defTabSz="1816100" latinLnBrk="0">
        <a:lnSpc>
          <a:spcPct val="100000"/>
        </a:lnSpc>
        <a:spcBef>
          <a:spcPts val="4600"/>
        </a:spcBef>
        <a:spcAft>
          <a:spcPts val="0"/>
        </a:spcAft>
        <a:buClrTx/>
        <a:buSzTx/>
        <a:buFontTx/>
        <a:buNone/>
        <a:tabLst/>
        <a:defRPr sz="3200" b="0" i="0" u="none" strike="noStrike" cap="none" spc="0" baseline="0">
          <a:ln>
            <a:noFill/>
          </a:ln>
          <a:solidFill>
            <a:srgbClr val="000000"/>
          </a:solidFill>
          <a:uFill>
            <a:solidFill>
              <a:srgbClr val="000000"/>
            </a:solidFill>
          </a:uFill>
          <a:latin typeface="Menlo"/>
          <a:ea typeface="Menlo"/>
          <a:cs typeface="Menlo"/>
          <a:sym typeface="Menlo"/>
        </a:defRPr>
      </a:lvl1pPr>
      <a:lvl2pPr marL="352107" marR="81280" indent="-228600"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2pPr>
      <a:lvl3pPr marL="809307" marR="81280" indent="-227012"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3pPr>
      <a:lvl4pPr marL="1204594" marR="81280" indent="-168275"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4pPr>
      <a:lvl5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5pPr>
      <a:lvl6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6pPr>
      <a:lvl7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7pPr>
      <a:lvl8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8pPr>
      <a:lvl9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9pPr>
    </p:bodyStyle>
    <p:otherStyle>
      <a:lvl1pPr marL="0" marR="0" indent="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1pPr>
      <a:lvl2pPr marL="0" marR="0" indent="228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2pPr>
      <a:lvl3pPr marL="0" marR="0" indent="457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3pPr>
      <a:lvl4pPr marL="0" marR="0" indent="685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4pPr>
      <a:lvl5pPr marL="0" marR="0" indent="9144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5pPr>
      <a:lvl6pPr marL="0" marR="0" indent="11430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6pPr>
      <a:lvl7pPr marL="0" marR="0" indent="1371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7pPr>
      <a:lvl8pPr marL="0" marR="0" indent="1600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8pPr>
      <a:lvl9pPr marL="0" marR="0" indent="1828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t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hyperlink" Target="https://cs61a.org/hw/hw01/" TargetMode="External"/><Relationship Id="rId2" Type="http://schemas.openxmlformats.org/officeDocument/2006/relationships/hyperlink" Target="https://cs61a.org/lab/lab00/" TargetMode="External"/><Relationship Id="rId1" Type="http://schemas.openxmlformats.org/officeDocument/2006/relationships/slideLayout" Target="../slideLayouts/slideLayout2.xml"/><Relationship Id="rId5" Type="http://schemas.openxmlformats.org/officeDocument/2006/relationships/hyperlink" Target="https://cs61a.org/proj/hog" TargetMode="External"/><Relationship Id="rId4" Type="http://schemas.openxmlformats.org/officeDocument/2006/relationships/hyperlink" Target="https://cs61a.org/office-hours.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unctions"/>
          <p:cNvSpPr txBox="1">
            <a:spLocks noGrp="1"/>
          </p:cNvSpPr>
          <p:nvPr>
            <p:ph type="title"/>
          </p:nvPr>
        </p:nvSpPr>
        <p:spPr>
          <a:prstGeom prst="rect">
            <a:avLst/>
          </a:prstGeom>
        </p:spPr>
        <p:txBody>
          <a:bodyPr/>
          <a:lstStyle/>
          <a:p>
            <a:r>
              <a:rPr lang="en-US" dirty="0"/>
              <a:t>UC Berkeley’s CS61A – Lecture 04 – Higher-Order Functions</a:t>
            </a:r>
            <a:endParaRPr dirty="0"/>
          </a:p>
        </p:txBody>
      </p:sp>
      <p:sp>
        <p:nvSpPr>
          <p:cNvPr id="2" name="TextBox 1">
            <a:extLst>
              <a:ext uri="{FF2B5EF4-FFF2-40B4-BE49-F238E27FC236}">
                <a16:creationId xmlns:a16="http://schemas.microsoft.com/office/drawing/2014/main" id="{A9478077-2E2D-C549-9753-4C61881080EC}"/>
              </a:ext>
            </a:extLst>
          </p:cNvPr>
          <p:cNvSpPr txBox="1"/>
          <p:nvPr/>
        </p:nvSpPr>
        <p:spPr>
          <a:xfrm>
            <a:off x="0" y="1960785"/>
            <a:ext cx="11623623" cy="11551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4400" b="1" dirty="0">
                <a:latin typeface="Arial" panose="020B0604020202020204" pitchFamily="34" charset="0"/>
                <a:cs typeface="Arial" panose="020B0604020202020204" pitchFamily="34" charset="0"/>
              </a:rPr>
              <a:t>YouTube says it will crack down on recommending conspiracy videos</a:t>
            </a:r>
            <a:br>
              <a:rPr lang="en-US" sz="4400" b="1" dirty="0">
                <a:latin typeface="Arial" panose="020B0604020202020204" pitchFamily="34" charset="0"/>
                <a:cs typeface="Arial" panose="020B0604020202020204" pitchFamily="34" charset="0"/>
              </a:rPr>
            </a:br>
            <a:r>
              <a:rPr lang="en-US" sz="2000" dirty="0" err="1">
                <a:latin typeface="Menlo" panose="020B0609030804020204" pitchFamily="49" charset="0"/>
                <a:ea typeface="Menlo" panose="020B0609030804020204" pitchFamily="49" charset="0"/>
                <a:cs typeface="Menlo" panose="020B0609030804020204" pitchFamily="49" charset="0"/>
              </a:rPr>
              <a:t>www.cnn.com</a:t>
            </a:r>
            <a:r>
              <a:rPr lang="en-US" sz="2000" dirty="0">
                <a:latin typeface="Menlo" panose="020B0609030804020204" pitchFamily="49" charset="0"/>
                <a:ea typeface="Menlo" panose="020B0609030804020204" pitchFamily="49" charset="0"/>
                <a:cs typeface="Menlo" panose="020B0609030804020204" pitchFamily="49" charset="0"/>
              </a:rPr>
              <a:t>/2019/01/25/tech/</a:t>
            </a:r>
            <a:r>
              <a:rPr lang="en-US" sz="2000" dirty="0" err="1">
                <a:latin typeface="Menlo" panose="020B0609030804020204" pitchFamily="49" charset="0"/>
                <a:ea typeface="Menlo" panose="020B0609030804020204" pitchFamily="49" charset="0"/>
                <a:cs typeface="Menlo" panose="020B0609030804020204" pitchFamily="49" charset="0"/>
              </a:rPr>
              <a:t>youtube</a:t>
            </a:r>
            <a:r>
              <a:rPr lang="en-US" sz="2000" dirty="0">
                <a:latin typeface="Menlo" panose="020B0609030804020204" pitchFamily="49" charset="0"/>
                <a:ea typeface="Menlo" panose="020B0609030804020204" pitchFamily="49" charset="0"/>
                <a:cs typeface="Menlo" panose="020B0609030804020204" pitchFamily="49" charset="0"/>
              </a:rPr>
              <a:t>-conspiracy-video-recommendations</a:t>
            </a:r>
            <a:endParaRPr lang="en-US" sz="1200" dirty="0">
              <a:latin typeface="Menlo" panose="020B0609030804020204" pitchFamily="49" charset="0"/>
              <a:ea typeface="Menlo" panose="020B0609030804020204" pitchFamily="49" charset="0"/>
              <a:cs typeface="Menlo" panose="020B0609030804020204" pitchFamily="49" charset="0"/>
            </a:endParaRPr>
          </a:p>
          <a:p>
            <a:br>
              <a:rPr lang="en-US" sz="2800"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“YouTube would start reducing its recommendations of ‘borderline content’ (e.g., videos featuring fake miracle cures for serious diseases, claiming the earth is flat and making blatantly false claims about historic events such as 9/11) and videos that may misinform users in ‘harmful ways.’ Such content doesn't violate YouTube's community guidelines, but the company says it comes close. (It would apply to less than 1% of content on its platform)</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YouTube has long faced criticism for allowing misinformation, conspiracy theories and extremist views to spread on its platform, and for recommending such content to users. People who came to the site to watch videos on innocuous subjects, or to see mainstream news, have been pushed toward increasingly fringe and conspiracist content.</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For example, after a mass shooting at a high school in Parkland, Florida last year, a top trending video on YouTube suggested survivor David Hogg was an actor.”</a:t>
            </a:r>
          </a:p>
        </p:txBody>
      </p:sp>
      <p:pic>
        <p:nvPicPr>
          <p:cNvPr id="3" name="Picture 2">
            <a:extLst>
              <a:ext uri="{FF2B5EF4-FFF2-40B4-BE49-F238E27FC236}">
                <a16:creationId xmlns:a16="http://schemas.microsoft.com/office/drawing/2014/main" id="{91C33A45-2EB1-5D40-8905-3540DEE725E4}"/>
              </a:ext>
            </a:extLst>
          </p:cNvPr>
          <p:cNvPicPr>
            <a:picLocks noChangeAspect="1"/>
          </p:cNvPicPr>
          <p:nvPr/>
        </p:nvPicPr>
        <p:blipFill rotWithShape="1">
          <a:blip r:embed="rId3">
            <a:extLst>
              <a:ext uri="{28A0092B-C50C-407E-A947-70E740481C1C}">
                <a14:useLocalDpi xmlns:a14="http://schemas.microsoft.com/office/drawing/2010/main" val="0"/>
              </a:ext>
            </a:extLst>
          </a:blip>
          <a:srcRect l="-1" r="594" b="1279"/>
          <a:stretch/>
        </p:blipFill>
        <p:spPr>
          <a:xfrm>
            <a:off x="11623624" y="1960785"/>
            <a:ext cx="12760376" cy="11755215"/>
          </a:xfrm>
          <a:prstGeom prst="rect">
            <a:avLst/>
          </a:prstGeom>
          <a:ln>
            <a:noFill/>
          </a:ln>
        </p:spPr>
      </p:pic>
    </p:spTree>
    <p:extLst>
      <p:ext uri="{BB962C8B-B14F-4D97-AF65-F5344CB8AC3E}">
        <p14:creationId xmlns:p14="http://schemas.microsoft.com/office/powerpoint/2010/main" val="1344066195"/>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68"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grpSp>
        <p:nvGrpSpPr>
          <p:cNvPr id="273" name="Group"/>
          <p:cNvGrpSpPr/>
          <p:nvPr/>
        </p:nvGrpSpPr>
        <p:grpSpPr>
          <a:xfrm>
            <a:off x="3970595" y="4178300"/>
            <a:ext cx="15498181" cy="3372248"/>
            <a:chOff x="-410537" y="0"/>
            <a:chExt cx="15498180" cy="3372247"/>
          </a:xfrm>
        </p:grpSpPr>
        <p:sp>
          <p:nvSpPr>
            <p:cNvPr id="269" name="Square"/>
            <p:cNvSpPr/>
            <p:nvPr/>
          </p:nvSpPr>
          <p:spPr>
            <a:xfrm>
              <a:off x="2591167" y="0"/>
              <a:ext cx="3346283" cy="3342003"/>
            </a:xfrm>
            <a:prstGeom prst="rect">
              <a:avLst/>
            </a:prstGeom>
            <a:solidFill>
              <a:srgbClr val="DCE4EC"/>
            </a:solidFill>
            <a:ln w="50800" cap="flat">
              <a:solidFill>
                <a:srgbClr val="878787"/>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0" name="Circle"/>
            <p:cNvSpPr/>
            <p:nvPr/>
          </p:nvSpPr>
          <p:spPr>
            <a:xfrm>
              <a:off x="7398973" y="0"/>
              <a:ext cx="3346283" cy="3342003"/>
            </a:xfrm>
            <a:prstGeom prst="ellipse">
              <a:avLst/>
            </a:prstGeom>
            <a:solidFill>
              <a:srgbClr val="DCE4EC"/>
            </a:solidFill>
            <a:ln w="50800" cap="flat">
              <a:solidFill>
                <a:srgbClr val="878787"/>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1" name="Polygon"/>
            <p:cNvSpPr/>
            <p:nvPr/>
          </p:nvSpPr>
          <p:spPr>
            <a:xfrm>
              <a:off x="12189677" y="30244"/>
              <a:ext cx="2897967" cy="334200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5400"/>
                  </a:lnTo>
                  <a:lnTo>
                    <a:pt x="21600" y="16200"/>
                  </a:lnTo>
                  <a:lnTo>
                    <a:pt x="10800" y="21600"/>
                  </a:lnTo>
                  <a:lnTo>
                    <a:pt x="0" y="16200"/>
                  </a:lnTo>
                  <a:lnTo>
                    <a:pt x="0" y="5400"/>
                  </a:lnTo>
                  <a:close/>
                </a:path>
              </a:pathLst>
            </a:custGeom>
            <a:solidFill>
              <a:srgbClr val="DCE4EC"/>
            </a:solidFill>
            <a:ln w="50800" cap="flat">
              <a:solidFill>
                <a:srgbClr val="878787"/>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2" name="Shape:"/>
            <p:cNvSpPr txBox="1"/>
            <p:nvPr/>
          </p:nvSpPr>
          <p:spPr>
            <a:xfrm>
              <a:off x="-410538" y="1409146"/>
              <a:ext cx="1663622"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vl1pPr>
            </a:lstStyle>
            <a:p>
              <a:r>
                <a:t>Shape:</a:t>
              </a:r>
            </a:p>
          </p:txBody>
        </p:sp>
      </p:grpSp>
      <p:pic>
        <p:nvPicPr>
          <p:cNvPr id="274" name="droppedImage.pdf" descr="droppedImage.pdf"/>
          <p:cNvPicPr>
            <a:picLocks noChangeAspect="1"/>
          </p:cNvPicPr>
          <p:nvPr/>
        </p:nvPicPr>
        <p:blipFill>
          <a:blip r:embed="rId2">
            <a:extLst/>
          </a:blip>
          <a:stretch>
            <a:fillRect/>
          </a:stretch>
        </p:blipFill>
        <p:spPr>
          <a:xfrm>
            <a:off x="8801100" y="9131300"/>
            <a:ext cx="533400" cy="586741"/>
          </a:xfrm>
          <a:prstGeom prst="rect">
            <a:avLst/>
          </a:prstGeom>
          <a:ln w="12700"/>
        </p:spPr>
      </p:pic>
      <p:pic>
        <p:nvPicPr>
          <p:cNvPr id="275" name="droppedImage.pdf" descr="droppedImage.pdf"/>
          <p:cNvPicPr>
            <a:picLocks noChangeAspect="1"/>
          </p:cNvPicPr>
          <p:nvPr/>
        </p:nvPicPr>
        <p:blipFill>
          <a:blip r:embed="rId3">
            <a:extLst/>
          </a:blip>
          <a:stretch>
            <a:fillRect/>
          </a:stretch>
        </p:blipFill>
        <p:spPr>
          <a:xfrm>
            <a:off x="12865100" y="9029700"/>
            <a:ext cx="1371600" cy="587829"/>
          </a:xfrm>
          <a:prstGeom prst="rect">
            <a:avLst/>
          </a:prstGeom>
          <a:ln w="12700"/>
        </p:spPr>
      </p:pic>
      <p:pic>
        <p:nvPicPr>
          <p:cNvPr id="276" name="droppedImage.pdf" descr="droppedImage.pdf"/>
          <p:cNvPicPr>
            <a:picLocks noChangeAspect="1"/>
          </p:cNvPicPr>
          <p:nvPr/>
        </p:nvPicPr>
        <p:blipFill>
          <a:blip r:embed="rId4">
            <a:extLst/>
          </a:blip>
          <a:stretch>
            <a:fillRect/>
          </a:stretch>
        </p:blipFill>
        <p:spPr>
          <a:xfrm>
            <a:off x="17119600" y="8648700"/>
            <a:ext cx="2278222" cy="1435100"/>
          </a:xfrm>
          <a:prstGeom prst="rect">
            <a:avLst/>
          </a:prstGeom>
          <a:ln w="12700"/>
        </p:spPr>
      </p:pic>
      <p:pic>
        <p:nvPicPr>
          <p:cNvPr id="277" name="droppedImage.pdf" descr="droppedImage.pdf"/>
          <p:cNvPicPr>
            <a:picLocks noChangeAspect="1"/>
          </p:cNvPicPr>
          <p:nvPr/>
        </p:nvPicPr>
        <p:blipFill>
          <a:blip r:embed="rId5">
            <a:extLst/>
          </a:blip>
          <a:stretch>
            <a:fillRect/>
          </a:stretch>
        </p:blipFill>
        <p:spPr>
          <a:xfrm>
            <a:off x="8051800" y="9131300"/>
            <a:ext cx="1282700" cy="587905"/>
          </a:xfrm>
          <a:prstGeom prst="rect">
            <a:avLst/>
          </a:prstGeom>
          <a:ln w="12700"/>
        </p:spPr>
      </p:pic>
      <p:sp>
        <p:nvSpPr>
          <p:cNvPr id="278" name="Generalizing Patterns with Arguments"/>
          <p:cNvSpPr txBox="1">
            <a:spLocks noGrp="1"/>
          </p:cNvSpPr>
          <p:nvPr>
            <p:ph type="title"/>
          </p:nvPr>
        </p:nvSpPr>
        <p:spPr>
          <a:prstGeom prst="rect">
            <a:avLst/>
          </a:prstGeom>
        </p:spPr>
        <p:txBody>
          <a:bodyPr/>
          <a:lstStyle/>
          <a:p>
            <a:r>
              <a:t>Generalizing Patterns with Arguments</a:t>
            </a:r>
          </a:p>
        </p:txBody>
      </p:sp>
      <p:sp>
        <p:nvSpPr>
          <p:cNvPr id="279" name="Regular geometric shapes relate length and area."/>
          <p:cNvSpPr txBox="1">
            <a:spLocks noGrp="1"/>
          </p:cNvSpPr>
          <p:nvPr>
            <p:ph type="body" sz="quarter" idx="1"/>
          </p:nvPr>
        </p:nvSpPr>
        <p:spPr>
          <a:xfrm>
            <a:off x="838200" y="2451100"/>
            <a:ext cx="12613426" cy="819548"/>
          </a:xfrm>
          <a:prstGeom prst="rect">
            <a:avLst/>
          </a:prstGeom>
        </p:spPr>
        <p:txBody>
          <a:bodyPr/>
          <a:lstStyle/>
          <a:p>
            <a:r>
              <a:t>Regular geometric shapes relate length and area.</a:t>
            </a:r>
          </a:p>
        </p:txBody>
      </p:sp>
      <p:pic>
        <p:nvPicPr>
          <p:cNvPr id="280" name="droppedImage.pdf" descr="droppedImage.pdf"/>
          <p:cNvPicPr>
            <a:picLocks noChangeAspect="1"/>
          </p:cNvPicPr>
          <p:nvPr/>
        </p:nvPicPr>
        <p:blipFill>
          <a:blip r:embed="rId6">
            <a:extLst/>
          </a:blip>
          <a:stretch>
            <a:fillRect/>
          </a:stretch>
        </p:blipFill>
        <p:spPr>
          <a:xfrm>
            <a:off x="8509000" y="7010400"/>
            <a:ext cx="292100" cy="310357"/>
          </a:xfrm>
          <a:prstGeom prst="rect">
            <a:avLst/>
          </a:prstGeom>
          <a:ln w="12700"/>
        </p:spPr>
      </p:pic>
      <p:grpSp>
        <p:nvGrpSpPr>
          <p:cNvPr id="284" name="Group"/>
          <p:cNvGrpSpPr/>
          <p:nvPr/>
        </p:nvGrpSpPr>
        <p:grpSpPr>
          <a:xfrm>
            <a:off x="12230735" y="5756829"/>
            <a:ext cx="1312996" cy="1228410"/>
            <a:chOff x="0" y="0"/>
            <a:chExt cx="1312994" cy="1228408"/>
          </a:xfrm>
        </p:grpSpPr>
        <p:sp>
          <p:nvSpPr>
            <p:cNvPr id="281" name="Line"/>
            <p:cNvSpPr/>
            <p:nvPr/>
          </p:nvSpPr>
          <p:spPr>
            <a:xfrm flipH="1">
              <a:off x="0" y="1501"/>
              <a:ext cx="1312995" cy="1226908"/>
            </a:xfrm>
            <a:prstGeom prst="line">
              <a:avLst/>
            </a:prstGeom>
            <a:solidFill>
              <a:srgbClr val="DCE4EC"/>
            </a:solidFill>
            <a:ln w="50800" cap="flat">
              <a:solidFill>
                <a:srgbClr val="878787"/>
              </a:solidFill>
              <a:custDash>
                <a:ds d="200000" sp="200000"/>
              </a:custDash>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82" name="Circle"/>
            <p:cNvSpPr/>
            <p:nvPr/>
          </p:nvSpPr>
          <p:spPr>
            <a:xfrm>
              <a:off x="1134343" y="0"/>
              <a:ext cx="177801" cy="177800"/>
            </a:xfrm>
            <a:prstGeom prst="ellipse">
              <a:avLst/>
            </a:prstGeom>
            <a:solidFill>
              <a:srgbClr val="DCE4EC"/>
            </a:solidFill>
            <a:ln w="50800" cap="flat">
              <a:solidFill>
                <a:srgbClr val="878787"/>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pic>
          <p:nvPicPr>
            <p:cNvPr id="283" name="droppedImage.pdf" descr="droppedImage.pdf"/>
            <p:cNvPicPr>
              <a:picLocks noChangeAspect="1"/>
            </p:cNvPicPr>
            <p:nvPr/>
          </p:nvPicPr>
          <p:blipFill>
            <a:blip r:embed="rId6">
              <a:extLst/>
            </a:blip>
            <a:stretch>
              <a:fillRect/>
            </a:stretch>
          </p:blipFill>
          <p:spPr>
            <a:xfrm>
              <a:off x="723264" y="720170"/>
              <a:ext cx="292101" cy="310357"/>
            </a:xfrm>
            <a:prstGeom prst="rect">
              <a:avLst/>
            </a:prstGeom>
            <a:ln w="12700" cap="flat">
              <a:noFill/>
              <a:round/>
            </a:ln>
            <a:effectLst/>
          </p:spPr>
        </p:pic>
      </p:grpSp>
      <p:pic>
        <p:nvPicPr>
          <p:cNvPr id="285" name="droppedImage.pdf" descr="droppedImage.pdf"/>
          <p:cNvPicPr>
            <a:picLocks noChangeAspect="1"/>
          </p:cNvPicPr>
          <p:nvPr/>
        </p:nvPicPr>
        <p:blipFill>
          <a:blip r:embed="rId6">
            <a:extLst/>
          </a:blip>
          <a:stretch>
            <a:fillRect/>
          </a:stretch>
        </p:blipFill>
        <p:spPr>
          <a:xfrm>
            <a:off x="17373600" y="6731000"/>
            <a:ext cx="292100" cy="310357"/>
          </a:xfrm>
          <a:prstGeom prst="rect">
            <a:avLst/>
          </a:prstGeom>
          <a:ln w="12700"/>
        </p:spPr>
      </p:pic>
      <p:sp>
        <p:nvSpPr>
          <p:cNvPr id="286" name="Area:"/>
          <p:cNvSpPr txBox="1"/>
          <p:nvPr/>
        </p:nvSpPr>
        <p:spPr>
          <a:xfrm>
            <a:off x="3998845" y="9150350"/>
            <a:ext cx="1418949"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vl1pPr>
          </a:lstStyle>
          <a:p>
            <a:r>
              <a:t>Area:</a:t>
            </a:r>
          </a:p>
        </p:txBody>
      </p:sp>
      <p:sp>
        <p:nvSpPr>
          <p:cNvPr id="287" name="Rounded Rectangle"/>
          <p:cNvSpPr/>
          <p:nvPr/>
        </p:nvSpPr>
        <p:spPr>
          <a:xfrm>
            <a:off x="7772400" y="9156700"/>
            <a:ext cx="762000" cy="736600"/>
          </a:xfrm>
          <a:prstGeom prst="roundRect">
            <a:avLst>
              <a:gd name="adj" fmla="val 25862"/>
            </a:avLst>
          </a:prstGeom>
          <a:solidFill>
            <a:srgbClr val="F4F8FD">
              <a:alpha val="66000"/>
            </a:srgbClr>
          </a:solidFill>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288" name="Rounded Rectangle"/>
          <p:cNvSpPr/>
          <p:nvPr/>
        </p:nvSpPr>
        <p:spPr>
          <a:xfrm>
            <a:off x="12649200" y="9156700"/>
            <a:ext cx="762000" cy="622300"/>
          </a:xfrm>
          <a:prstGeom prst="roundRect">
            <a:avLst>
              <a:gd name="adj" fmla="val 30612"/>
            </a:avLst>
          </a:prstGeom>
          <a:solidFill>
            <a:srgbClr val="F4F8FD">
              <a:alpha val="66000"/>
            </a:srgbClr>
          </a:solidFill>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289" name="Rounded Rectangle"/>
          <p:cNvSpPr/>
          <p:nvPr/>
        </p:nvSpPr>
        <p:spPr>
          <a:xfrm>
            <a:off x="16871950" y="8470900"/>
            <a:ext cx="1701800" cy="1790700"/>
          </a:xfrm>
          <a:prstGeom prst="roundRect">
            <a:avLst>
              <a:gd name="adj" fmla="val 11194"/>
            </a:avLst>
          </a:prstGeom>
          <a:solidFill>
            <a:srgbClr val="F4F8FD">
              <a:alpha val="66000"/>
            </a:srgbClr>
          </a:solidFill>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290" name="Finding common structure allows for shared implementation"/>
          <p:cNvSpPr txBox="1"/>
          <p:nvPr/>
        </p:nvSpPr>
        <p:spPr>
          <a:xfrm>
            <a:off x="5121016" y="10906352"/>
            <a:ext cx="1414196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Finding common structure allows for shared implementation</a:t>
            </a:r>
          </a:p>
        </p:txBody>
      </p:sp>
      <p:sp>
        <p:nvSpPr>
          <p:cNvPr id="2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sp>
        <p:nvSpPr>
          <p:cNvPr id="292" name="(Demo)"/>
          <p:cNvSpPr txBox="1"/>
          <p:nvPr/>
        </p:nvSpPr>
        <p:spPr>
          <a:xfrm>
            <a:off x="11607800" y="12135783"/>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1</a:t>
            </a:r>
            <a:r>
              <a:rPr dirty="0"/>
              <a:t>)</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2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2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2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27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28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2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3" nodeType="clickEffect">
                                  <p:stCondLst>
                                    <p:cond delay="0"/>
                                  </p:stCondLst>
                                  <p:iterate>
                                    <p:tmAbs val="0"/>
                                  </p:iterate>
                                  <p:childTnLst>
                                    <p:set>
                                      <p:cBhvr>
                                        <p:cTn id="54" fill="hold"/>
                                        <p:tgtEl>
                                          <p:spTgt spid="2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4" nodeType="clickEffect">
                                  <p:stCondLst>
                                    <p:cond delay="0"/>
                                  </p:stCondLst>
                                  <p:iterate>
                                    <p:tmAbs val="0"/>
                                  </p:iterate>
                                  <p:childTnLst>
                                    <p:set>
                                      <p:cBhvr>
                                        <p:cTn id="58" fill="hold"/>
                                        <p:tgtEl>
                                          <p:spTgt spid="29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2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 grpId="2" animBg="1" advAuto="0"/>
      <p:bldP spid="274" grpId="7" animBg="1" advAuto="0"/>
      <p:bldP spid="275" grpId="8" animBg="1" advAuto="0"/>
      <p:bldP spid="276" grpId="9" animBg="1" advAuto="0"/>
      <p:bldP spid="277" grpId="10" animBg="1" advAuto="0"/>
      <p:bldP spid="279" grpId="1" animBg="1" advAuto="0"/>
      <p:bldP spid="280" grpId="3" animBg="1" advAuto="0"/>
      <p:bldP spid="284" grpId="4" animBg="1" advAuto="0"/>
      <p:bldP spid="285" grpId="5" animBg="1" advAuto="0"/>
      <p:bldP spid="286" grpId="6" animBg="1" advAuto="0"/>
      <p:bldP spid="287" grpId="11" animBg="1" advAuto="0"/>
      <p:bldP spid="288" grpId="12" animBg="1" advAuto="0"/>
      <p:bldP spid="289" grpId="13" animBg="1" advAuto="0"/>
      <p:bldP spid="290" grpId="14" animBg="1" advAuto="0"/>
      <p:bldP spid="292" grpId="1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Higher-Order Functions"/>
          <p:cNvSpPr txBox="1">
            <a:spLocks noGrp="1"/>
          </p:cNvSpPr>
          <p:nvPr>
            <p:ph type="title"/>
          </p:nvPr>
        </p:nvSpPr>
        <p:spPr>
          <a:prstGeom prst="rect">
            <a:avLst/>
          </a:prstGeom>
        </p:spPr>
        <p:txBody>
          <a:bodyPr/>
          <a:lstStyle/>
          <a:p>
            <a:r>
              <a:t>Higher-Order Functions</a:t>
            </a: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97"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pic>
        <p:nvPicPr>
          <p:cNvPr id="298" name="droppedImage.pdf" descr="droppedImage.pdf"/>
          <p:cNvPicPr>
            <a:picLocks noChangeAspect="1"/>
          </p:cNvPicPr>
          <p:nvPr/>
        </p:nvPicPr>
        <p:blipFill>
          <a:blip r:embed="rId2">
            <a:extLst/>
          </a:blip>
          <a:stretch>
            <a:fillRect/>
          </a:stretch>
        </p:blipFill>
        <p:spPr>
          <a:xfrm>
            <a:off x="4178300" y="3811144"/>
            <a:ext cx="15913100" cy="7363709"/>
          </a:xfrm>
          <a:prstGeom prst="rect">
            <a:avLst/>
          </a:prstGeom>
          <a:ln w="12700"/>
        </p:spPr>
      </p:pic>
      <p:sp>
        <p:nvSpPr>
          <p:cNvPr id="299" name="Generalizing Over Computational Processes"/>
          <p:cNvSpPr txBox="1">
            <a:spLocks noGrp="1"/>
          </p:cNvSpPr>
          <p:nvPr>
            <p:ph type="title"/>
          </p:nvPr>
        </p:nvSpPr>
        <p:spPr>
          <a:prstGeom prst="rect">
            <a:avLst/>
          </a:prstGeom>
        </p:spPr>
        <p:txBody>
          <a:bodyPr/>
          <a:lstStyle/>
          <a:p>
            <a:r>
              <a:rPr dirty="0"/>
              <a:t>Generalizing Over Computational Processes</a:t>
            </a:r>
          </a:p>
        </p:txBody>
      </p:sp>
      <p:sp>
        <p:nvSpPr>
          <p:cNvPr id="300" name="The common structure among functions may be a computational process, rather than a number."/>
          <p:cNvSpPr txBox="1">
            <a:spLocks noGrp="1"/>
          </p:cNvSpPr>
          <p:nvPr>
            <p:ph type="body" idx="1"/>
          </p:nvPr>
        </p:nvSpPr>
        <p:spPr>
          <a:prstGeom prst="rect">
            <a:avLst/>
          </a:prstGeom>
        </p:spPr>
        <p:txBody>
          <a:bodyPr/>
          <a:lstStyle/>
          <a:p>
            <a:r>
              <a:t>The common structure among functions may be a computational process, rather than a number.</a:t>
            </a:r>
          </a:p>
        </p:txBody>
      </p:sp>
      <p:sp>
        <p:nvSpPr>
          <p:cNvPr id="301" name="Rounded Rectangle"/>
          <p:cNvSpPr/>
          <p:nvPr/>
        </p:nvSpPr>
        <p:spPr>
          <a:xfrm>
            <a:off x="9118600" y="4279900"/>
            <a:ext cx="609600" cy="647700"/>
          </a:xfrm>
          <a:prstGeom prst="roundRect">
            <a:avLst>
              <a:gd name="adj" fmla="val 31250"/>
            </a:avLst>
          </a:prstGeom>
          <a:solidFill>
            <a:srgbClr val="F4F8FD">
              <a:alpha val="66000"/>
            </a:srgbClr>
          </a:solidFill>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302" name="Rounded Rectangle"/>
          <p:cNvSpPr/>
          <p:nvPr/>
        </p:nvSpPr>
        <p:spPr>
          <a:xfrm>
            <a:off x="8864600" y="6985000"/>
            <a:ext cx="787400" cy="825500"/>
          </a:xfrm>
          <a:prstGeom prst="roundRect">
            <a:avLst>
              <a:gd name="adj" fmla="val 24194"/>
            </a:avLst>
          </a:prstGeom>
          <a:solidFill>
            <a:srgbClr val="F4F8FD">
              <a:alpha val="66000"/>
            </a:srgbClr>
          </a:solidFill>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303" name="Rounded Rectangle"/>
          <p:cNvSpPr/>
          <p:nvPr/>
        </p:nvSpPr>
        <p:spPr>
          <a:xfrm>
            <a:off x="4991100" y="9601200"/>
            <a:ext cx="4686300" cy="1625600"/>
          </a:xfrm>
          <a:prstGeom prst="roundRect">
            <a:avLst>
              <a:gd name="adj" fmla="val 11719"/>
            </a:avLst>
          </a:prstGeom>
          <a:solidFill>
            <a:srgbClr val="F4F8FD">
              <a:alpha val="66000"/>
            </a:srgbClr>
          </a:solidFill>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30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305" name="(Demo)"/>
          <p:cNvSpPr txBox="1"/>
          <p:nvPr/>
        </p:nvSpPr>
        <p:spPr>
          <a:xfrm>
            <a:off x="11607800" y="12135783"/>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2</a:t>
            </a:r>
            <a:r>
              <a:rPr dirty="0"/>
              <a:t>)</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0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8" grpId="2" animBg="1" advAuto="0"/>
      <p:bldP spid="300" grpId="1" animBg="1" advAuto="0"/>
      <p:bldP spid="301" grpId="3" animBg="1" advAuto="0"/>
      <p:bldP spid="302" grpId="4" animBg="1" advAuto="0"/>
      <p:bldP spid="303" grpId="5" animBg="1" advAuto="0"/>
      <p:bldP spid="305" grpId="6"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0C5F75-6CA7-3740-A780-29FF002F876F}"/>
              </a:ext>
            </a:extLst>
          </p:cNvPr>
          <p:cNvPicPr>
            <a:picLocks noChangeAspect="1"/>
          </p:cNvPicPr>
          <p:nvPr/>
        </p:nvPicPr>
        <p:blipFill>
          <a:blip r:embed="rId2"/>
          <a:stretch>
            <a:fillRect/>
          </a:stretch>
        </p:blipFill>
        <p:spPr>
          <a:xfrm>
            <a:off x="4003819" y="2891533"/>
            <a:ext cx="15659100" cy="7861300"/>
          </a:xfrm>
          <a:prstGeom prst="rect">
            <a:avLst/>
          </a:prstGeom>
        </p:spPr>
      </p:pic>
      <p:sp>
        <p:nvSpPr>
          <p:cNvPr id="307"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08"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09" name="Summation Example"/>
          <p:cNvSpPr txBox="1">
            <a:spLocks noGrp="1"/>
          </p:cNvSpPr>
          <p:nvPr>
            <p:ph type="title"/>
          </p:nvPr>
        </p:nvSpPr>
        <p:spPr>
          <a:prstGeom prst="rect">
            <a:avLst/>
          </a:prstGeom>
        </p:spPr>
        <p:txBody>
          <a:bodyPr/>
          <a:lstStyle/>
          <a:p>
            <a:r>
              <a:t>Summation Example</a:t>
            </a:r>
          </a:p>
        </p:txBody>
      </p:sp>
      <p:grpSp>
        <p:nvGrpSpPr>
          <p:cNvPr id="313" name="Group"/>
          <p:cNvGrpSpPr/>
          <p:nvPr/>
        </p:nvGrpSpPr>
        <p:grpSpPr>
          <a:xfrm>
            <a:off x="4051300" y="2717800"/>
            <a:ext cx="15709900" cy="1676400"/>
            <a:chOff x="0" y="0"/>
            <a:chExt cx="15709900" cy="1676400"/>
          </a:xfrm>
        </p:grpSpPr>
        <p:sp>
          <p:nvSpPr>
            <p:cNvPr id="311" name="Rounded Rectangle"/>
            <p:cNvSpPr/>
            <p:nvPr/>
          </p:nvSpPr>
          <p:spPr>
            <a:xfrm>
              <a:off x="0" y="177800"/>
              <a:ext cx="8001000" cy="1498600"/>
            </a:xfrm>
            <a:prstGeom prst="roundRect">
              <a:avLst>
                <a:gd name="adj" fmla="val 12712"/>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12" name="Function of a single argument (not called &quot;term&quot;)"/>
            <p:cNvSpPr/>
            <p:nvPr/>
          </p:nvSpPr>
          <p:spPr>
            <a:xfrm>
              <a:off x="8068865" y="0"/>
              <a:ext cx="7641035" cy="1244600"/>
            </a:xfrm>
            <a:custGeom>
              <a:avLst/>
              <a:gdLst/>
              <a:ahLst/>
              <a:cxnLst>
                <a:cxn ang="0">
                  <a:pos x="wd2" y="hd2"/>
                </a:cxn>
                <a:cxn ang="5400000">
                  <a:pos x="wd2" y="hd2"/>
                </a:cxn>
                <a:cxn ang="10800000">
                  <a:pos x="wd2" y="hd2"/>
                </a:cxn>
                <a:cxn ang="16200000">
                  <a:pos x="wd2" y="hd2"/>
                </a:cxn>
              </a:cxnLst>
              <a:rect l="0" t="0" r="r" b="b"/>
              <a:pathLst>
                <a:path w="21600" h="21600" extrusionOk="0">
                  <a:moveTo>
                    <a:pt x="1280" y="0"/>
                  </a:moveTo>
                  <a:cubicBezTo>
                    <a:pt x="963" y="0"/>
                    <a:pt x="706" y="1579"/>
                    <a:pt x="706" y="3527"/>
                  </a:cubicBezTo>
                  <a:lnTo>
                    <a:pt x="706" y="14134"/>
                  </a:lnTo>
                  <a:lnTo>
                    <a:pt x="0" y="16338"/>
                  </a:lnTo>
                  <a:lnTo>
                    <a:pt x="714" y="18569"/>
                  </a:lnTo>
                  <a:cubicBezTo>
                    <a:pt x="753" y="20280"/>
                    <a:pt x="991" y="21600"/>
                    <a:pt x="1280" y="21600"/>
                  </a:cubicBezTo>
                  <a:lnTo>
                    <a:pt x="21026" y="21600"/>
                  </a:lnTo>
                  <a:cubicBezTo>
                    <a:pt x="21343" y="21600"/>
                    <a:pt x="21600" y="20021"/>
                    <a:pt x="21600" y="18073"/>
                  </a:cubicBezTo>
                  <a:lnTo>
                    <a:pt x="21600" y="3527"/>
                  </a:lnTo>
                  <a:cubicBezTo>
                    <a:pt x="21600" y="1579"/>
                    <a:pt x="21343" y="0"/>
                    <a:pt x="21026" y="0"/>
                  </a:cubicBezTo>
                  <a:lnTo>
                    <a:pt x="1280"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defRPr>
                  <a:solidFill>
                    <a:srgbClr val="4B4B4B"/>
                  </a:solidFill>
                  <a:uFill>
                    <a:solidFill>
                      <a:srgbClr val="4B4B4B"/>
                    </a:solidFill>
                  </a:uFill>
                </a:defRPr>
              </a:pPr>
              <a:r>
                <a:t>Function of a single argument (</a:t>
              </a:r>
              <a:r>
                <a:rPr i="1"/>
                <a:t>not called "term"</a:t>
              </a:r>
              <a:r>
                <a:t>)</a:t>
              </a:r>
            </a:p>
          </p:txBody>
        </p:sp>
      </p:grpSp>
      <p:grpSp>
        <p:nvGrpSpPr>
          <p:cNvPr id="316" name="Group"/>
          <p:cNvGrpSpPr/>
          <p:nvPr/>
        </p:nvGrpSpPr>
        <p:grpSpPr>
          <a:xfrm>
            <a:off x="10223500" y="4178300"/>
            <a:ext cx="9321800" cy="1257300"/>
            <a:chOff x="0" y="0"/>
            <a:chExt cx="9321800" cy="1257300"/>
          </a:xfrm>
        </p:grpSpPr>
        <p:sp>
          <p:nvSpPr>
            <p:cNvPr id="314" name="A formal parameter that will be bound to a function"/>
            <p:cNvSpPr/>
            <p:nvPr/>
          </p:nvSpPr>
          <p:spPr>
            <a:xfrm>
              <a:off x="1702593" y="0"/>
              <a:ext cx="7619207" cy="1244600"/>
            </a:xfrm>
            <a:custGeom>
              <a:avLst/>
              <a:gdLst/>
              <a:ahLst/>
              <a:cxnLst>
                <a:cxn ang="0">
                  <a:pos x="wd2" y="hd2"/>
                </a:cxn>
                <a:cxn ang="5400000">
                  <a:pos x="wd2" y="hd2"/>
                </a:cxn>
                <a:cxn ang="10800000">
                  <a:pos x="wd2" y="hd2"/>
                </a:cxn>
                <a:cxn ang="16200000">
                  <a:pos x="wd2" y="hd2"/>
                </a:cxn>
              </a:cxnLst>
              <a:rect l="0" t="0" r="r" b="b"/>
              <a:pathLst>
                <a:path w="21600" h="21600" extrusionOk="0">
                  <a:moveTo>
                    <a:pt x="1222" y="0"/>
                  </a:moveTo>
                  <a:cubicBezTo>
                    <a:pt x="904" y="0"/>
                    <a:pt x="646" y="1579"/>
                    <a:pt x="646" y="3527"/>
                  </a:cubicBezTo>
                  <a:lnTo>
                    <a:pt x="646" y="12625"/>
                  </a:lnTo>
                  <a:lnTo>
                    <a:pt x="0" y="14829"/>
                  </a:lnTo>
                  <a:lnTo>
                    <a:pt x="646" y="17033"/>
                  </a:lnTo>
                  <a:lnTo>
                    <a:pt x="646" y="18073"/>
                  </a:lnTo>
                  <a:cubicBezTo>
                    <a:pt x="646" y="20021"/>
                    <a:pt x="904" y="21600"/>
                    <a:pt x="1222" y="21600"/>
                  </a:cubicBezTo>
                  <a:lnTo>
                    <a:pt x="21024" y="21600"/>
                  </a:lnTo>
                  <a:cubicBezTo>
                    <a:pt x="21342" y="21600"/>
                    <a:pt x="21600" y="20021"/>
                    <a:pt x="21600" y="18073"/>
                  </a:cubicBezTo>
                  <a:lnTo>
                    <a:pt x="21600" y="3527"/>
                  </a:lnTo>
                  <a:cubicBezTo>
                    <a:pt x="21600" y="1579"/>
                    <a:pt x="21342" y="0"/>
                    <a:pt x="21024" y="0"/>
                  </a:cubicBezTo>
                  <a:lnTo>
                    <a:pt x="1222"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A formal parameter that will be bound to a function</a:t>
              </a:r>
            </a:p>
          </p:txBody>
        </p:sp>
        <p:sp>
          <p:nvSpPr>
            <p:cNvPr id="315" name="Rounded Rectangle"/>
            <p:cNvSpPr/>
            <p:nvPr/>
          </p:nvSpPr>
          <p:spPr>
            <a:xfrm>
              <a:off x="0" y="584200"/>
              <a:ext cx="1612900" cy="673100"/>
            </a:xfrm>
            <a:prstGeom prst="roundRect">
              <a:avLst>
                <a:gd name="adj" fmla="val 28302"/>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19" name="Group"/>
          <p:cNvGrpSpPr/>
          <p:nvPr/>
        </p:nvGrpSpPr>
        <p:grpSpPr>
          <a:xfrm>
            <a:off x="12141200" y="9461500"/>
            <a:ext cx="7391400" cy="2527300"/>
            <a:chOff x="0" y="0"/>
            <a:chExt cx="7391400" cy="2527300"/>
          </a:xfrm>
        </p:grpSpPr>
        <p:sp>
          <p:nvSpPr>
            <p:cNvPr id="317" name="The function bound to term gets called here"/>
            <p:cNvSpPr/>
            <p:nvPr/>
          </p:nvSpPr>
          <p:spPr>
            <a:xfrm>
              <a:off x="0" y="814784"/>
              <a:ext cx="7391400" cy="1712516"/>
            </a:xfrm>
            <a:custGeom>
              <a:avLst/>
              <a:gdLst/>
              <a:ahLst/>
              <a:cxnLst>
                <a:cxn ang="0">
                  <a:pos x="wd2" y="hd2"/>
                </a:cxn>
                <a:cxn ang="5400000">
                  <a:pos x="wd2" y="hd2"/>
                </a:cxn>
                <a:cxn ang="10800000">
                  <a:pos x="wd2" y="hd2"/>
                </a:cxn>
                <a:cxn ang="16200000">
                  <a:pos x="wd2" y="hd2"/>
                </a:cxn>
              </a:cxnLst>
              <a:rect l="0" t="0" r="r" b="b"/>
              <a:pathLst>
                <a:path w="21600" h="21600" extrusionOk="0">
                  <a:moveTo>
                    <a:pt x="8617" y="0"/>
                  </a:moveTo>
                  <a:lnTo>
                    <a:pt x="8245" y="5902"/>
                  </a:lnTo>
                  <a:lnTo>
                    <a:pt x="594" y="5902"/>
                  </a:lnTo>
                  <a:cubicBezTo>
                    <a:pt x="266" y="5902"/>
                    <a:pt x="0" y="7049"/>
                    <a:pt x="0" y="8465"/>
                  </a:cubicBezTo>
                  <a:lnTo>
                    <a:pt x="0" y="19037"/>
                  </a:lnTo>
                  <a:cubicBezTo>
                    <a:pt x="0" y="20453"/>
                    <a:pt x="266" y="21600"/>
                    <a:pt x="594" y="21600"/>
                  </a:cubicBezTo>
                  <a:lnTo>
                    <a:pt x="21006" y="21600"/>
                  </a:lnTo>
                  <a:cubicBezTo>
                    <a:pt x="21334" y="21600"/>
                    <a:pt x="21600" y="20453"/>
                    <a:pt x="21600" y="19037"/>
                  </a:cubicBezTo>
                  <a:lnTo>
                    <a:pt x="21600" y="8465"/>
                  </a:lnTo>
                  <a:cubicBezTo>
                    <a:pt x="21600" y="7049"/>
                    <a:pt x="21334" y="5902"/>
                    <a:pt x="21006" y="5902"/>
                  </a:cubicBezTo>
                  <a:lnTo>
                    <a:pt x="8988" y="5902"/>
                  </a:lnTo>
                  <a:lnTo>
                    <a:pt x="8617"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br>
                <a:rPr lang="en-US" dirty="0"/>
              </a:br>
              <a:r>
                <a:rPr dirty="0"/>
                <a:t>The function bound to term gets called here</a:t>
              </a:r>
            </a:p>
          </p:txBody>
        </p:sp>
        <p:sp>
          <p:nvSpPr>
            <p:cNvPr id="318" name="Rounded Rectangle"/>
            <p:cNvSpPr/>
            <p:nvPr/>
          </p:nvSpPr>
          <p:spPr>
            <a:xfrm>
              <a:off x="1638300" y="0"/>
              <a:ext cx="2590800" cy="736600"/>
            </a:xfrm>
            <a:prstGeom prst="roundRect">
              <a:avLst>
                <a:gd name="adj" fmla="val 25862"/>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22" name="Group"/>
          <p:cNvGrpSpPr/>
          <p:nvPr/>
        </p:nvGrpSpPr>
        <p:grpSpPr>
          <a:xfrm>
            <a:off x="11633200" y="6578600"/>
            <a:ext cx="7505700" cy="2146300"/>
            <a:chOff x="0" y="0"/>
            <a:chExt cx="7505700" cy="2146300"/>
          </a:xfrm>
        </p:grpSpPr>
        <p:sp>
          <p:nvSpPr>
            <p:cNvPr id="320" name="The cube function is passed as an argument value"/>
            <p:cNvSpPr/>
            <p:nvPr/>
          </p:nvSpPr>
          <p:spPr>
            <a:xfrm>
              <a:off x="114300" y="685800"/>
              <a:ext cx="7391400" cy="1460500"/>
            </a:xfrm>
            <a:custGeom>
              <a:avLst/>
              <a:gdLst/>
              <a:ahLst/>
              <a:cxnLst>
                <a:cxn ang="0">
                  <a:pos x="wd2" y="hd2"/>
                </a:cxn>
                <a:cxn ang="5400000">
                  <a:pos x="wd2" y="hd2"/>
                </a:cxn>
                <a:cxn ang="10800000">
                  <a:pos x="wd2" y="hd2"/>
                </a:cxn>
                <a:cxn ang="16200000">
                  <a:pos x="wd2" y="hd2"/>
                </a:cxn>
              </a:cxnLst>
              <a:rect l="0" t="0" r="r" b="b"/>
              <a:pathLst>
                <a:path w="21600" h="21600" extrusionOk="0">
                  <a:moveTo>
                    <a:pt x="1485" y="0"/>
                  </a:moveTo>
                  <a:lnTo>
                    <a:pt x="1113" y="3193"/>
                  </a:lnTo>
                  <a:lnTo>
                    <a:pt x="594" y="3193"/>
                  </a:lnTo>
                  <a:cubicBezTo>
                    <a:pt x="266" y="3193"/>
                    <a:pt x="0" y="4539"/>
                    <a:pt x="0" y="6198"/>
                  </a:cubicBezTo>
                  <a:lnTo>
                    <a:pt x="0" y="18595"/>
                  </a:lnTo>
                  <a:cubicBezTo>
                    <a:pt x="0" y="20255"/>
                    <a:pt x="266" y="21600"/>
                    <a:pt x="594" y="21600"/>
                  </a:cubicBezTo>
                  <a:lnTo>
                    <a:pt x="21006" y="21600"/>
                  </a:lnTo>
                  <a:cubicBezTo>
                    <a:pt x="21334" y="21600"/>
                    <a:pt x="21600" y="20255"/>
                    <a:pt x="21600" y="18595"/>
                  </a:cubicBezTo>
                  <a:lnTo>
                    <a:pt x="21600" y="6198"/>
                  </a:lnTo>
                  <a:cubicBezTo>
                    <a:pt x="21600" y="4539"/>
                    <a:pt x="21334" y="3193"/>
                    <a:pt x="21006" y="3193"/>
                  </a:cubicBezTo>
                  <a:lnTo>
                    <a:pt x="1856" y="3193"/>
                  </a:lnTo>
                  <a:lnTo>
                    <a:pt x="1485"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The cube function is passed as an argument value</a:t>
              </a:r>
            </a:p>
          </p:txBody>
        </p:sp>
        <p:sp>
          <p:nvSpPr>
            <p:cNvPr id="321" name="Rounded Rectangle"/>
            <p:cNvSpPr/>
            <p:nvPr/>
          </p:nvSpPr>
          <p:spPr>
            <a:xfrm>
              <a:off x="0" y="0"/>
              <a:ext cx="1612900" cy="584200"/>
            </a:xfrm>
            <a:prstGeom prst="roundRect">
              <a:avLst>
                <a:gd name="adj" fmla="val 32609"/>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25" name="Group"/>
          <p:cNvGrpSpPr/>
          <p:nvPr/>
        </p:nvGrpSpPr>
        <p:grpSpPr>
          <a:xfrm>
            <a:off x="4229100" y="7124700"/>
            <a:ext cx="7391400" cy="4864100"/>
            <a:chOff x="0" y="0"/>
            <a:chExt cx="7391400" cy="4864100"/>
          </a:xfrm>
        </p:grpSpPr>
        <p:sp>
          <p:nvSpPr>
            <p:cNvPr id="323" name="0 + 1 + 8 + 27 + 64 + 125"/>
            <p:cNvSpPr/>
            <p:nvPr/>
          </p:nvSpPr>
          <p:spPr>
            <a:xfrm>
              <a:off x="0" y="702071"/>
              <a:ext cx="7391400" cy="4162029"/>
            </a:xfrm>
            <a:custGeom>
              <a:avLst/>
              <a:gdLst/>
              <a:ahLst/>
              <a:cxnLst>
                <a:cxn ang="0">
                  <a:pos x="wd2" y="hd2"/>
                </a:cxn>
                <a:cxn ang="5400000">
                  <a:pos x="wd2" y="hd2"/>
                </a:cxn>
                <a:cxn ang="10800000">
                  <a:pos x="wd2" y="hd2"/>
                </a:cxn>
                <a:cxn ang="16200000">
                  <a:pos x="wd2" y="hd2"/>
                </a:cxn>
              </a:cxnLst>
              <a:rect l="0" t="0" r="r" b="b"/>
              <a:pathLst>
                <a:path w="21600" h="21600" extrusionOk="0">
                  <a:moveTo>
                    <a:pt x="3660" y="0"/>
                  </a:moveTo>
                  <a:lnTo>
                    <a:pt x="3288" y="15141"/>
                  </a:lnTo>
                  <a:lnTo>
                    <a:pt x="594" y="15141"/>
                  </a:lnTo>
                  <a:cubicBezTo>
                    <a:pt x="266" y="15141"/>
                    <a:pt x="0" y="15613"/>
                    <a:pt x="0" y="16195"/>
                  </a:cubicBezTo>
                  <a:lnTo>
                    <a:pt x="0" y="20545"/>
                  </a:lnTo>
                  <a:cubicBezTo>
                    <a:pt x="0" y="21128"/>
                    <a:pt x="266" y="21600"/>
                    <a:pt x="594" y="21600"/>
                  </a:cubicBezTo>
                  <a:lnTo>
                    <a:pt x="21006" y="21600"/>
                  </a:lnTo>
                  <a:cubicBezTo>
                    <a:pt x="21334" y="21600"/>
                    <a:pt x="21600" y="21128"/>
                    <a:pt x="21600" y="20545"/>
                  </a:cubicBezTo>
                  <a:lnTo>
                    <a:pt x="21600" y="16195"/>
                  </a:lnTo>
                  <a:cubicBezTo>
                    <a:pt x="21600" y="15613"/>
                    <a:pt x="21334" y="15141"/>
                    <a:pt x="21006" y="15141"/>
                  </a:cubicBezTo>
                  <a:lnTo>
                    <a:pt x="4031" y="15141"/>
                  </a:lnTo>
                  <a:lnTo>
                    <a:pt x="3660"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br>
                <a:rPr lang="en-US" dirty="0"/>
              </a:br>
              <a:br>
                <a:rPr lang="en-US" dirty="0"/>
              </a:br>
              <a:br>
                <a:rPr lang="en-US" dirty="0"/>
              </a:br>
              <a:br>
                <a:rPr lang="en-US" dirty="0"/>
              </a:br>
              <a:br>
                <a:rPr lang="en-US" dirty="0"/>
              </a:br>
              <a:br>
                <a:rPr lang="en-US" dirty="0"/>
              </a:br>
              <a:r>
                <a:rPr dirty="0"/>
                <a:t>0 + 1 + 8 + 27 + 64 + 125</a:t>
              </a:r>
            </a:p>
          </p:txBody>
        </p:sp>
        <p:sp>
          <p:nvSpPr>
            <p:cNvPr id="324" name="Rounded Rectangle"/>
            <p:cNvSpPr/>
            <p:nvPr/>
          </p:nvSpPr>
          <p:spPr>
            <a:xfrm>
              <a:off x="1016000" y="0"/>
              <a:ext cx="2070100" cy="584200"/>
            </a:xfrm>
            <a:prstGeom prst="roundRect">
              <a:avLst>
                <a:gd name="adj" fmla="val 32609"/>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32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3" grpId="1" animBg="1" advAuto="0"/>
      <p:bldP spid="316" grpId="2" animBg="1" advAuto="0"/>
      <p:bldP spid="319" grpId="3" animBg="1" advAuto="0"/>
      <p:bldP spid="322" grpId="4" animBg="1" advAuto="0"/>
      <p:bldP spid="325" grpId="5"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Functions as Return Values"/>
          <p:cNvSpPr txBox="1">
            <a:spLocks noGrp="1"/>
          </p:cNvSpPr>
          <p:nvPr>
            <p:ph type="title"/>
          </p:nvPr>
        </p:nvSpPr>
        <p:spPr>
          <a:prstGeom prst="rect">
            <a:avLst/>
          </a:prstGeom>
        </p:spPr>
        <p:txBody>
          <a:bodyPr/>
          <a:lstStyle/>
          <a:p>
            <a:r>
              <a:rPr dirty="0"/>
              <a:t>Functions as Return Values</a:t>
            </a:r>
          </a:p>
        </p:txBody>
      </p:sp>
      <p:sp>
        <p:nvSpPr>
          <p:cNvPr id="329" name="(Demo)"/>
          <p:cNvSpPr txBox="1"/>
          <p:nvPr/>
        </p:nvSpPr>
        <p:spPr>
          <a:xfrm>
            <a:off x="11480800" y="11665883"/>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3</a:t>
            </a:r>
            <a:r>
              <a:rPr dirty="0"/>
              <a: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57B8E0-4BB6-6B4A-AFE6-7686ED5FE286}"/>
              </a:ext>
            </a:extLst>
          </p:cNvPr>
          <p:cNvPicPr>
            <a:picLocks noChangeAspect="1"/>
          </p:cNvPicPr>
          <p:nvPr/>
        </p:nvPicPr>
        <p:blipFill>
          <a:blip r:embed="rId2"/>
          <a:stretch>
            <a:fillRect/>
          </a:stretch>
        </p:blipFill>
        <p:spPr>
          <a:xfrm>
            <a:off x="1956657" y="5674995"/>
            <a:ext cx="20497800" cy="5080000"/>
          </a:xfrm>
          <a:prstGeom prst="rect">
            <a:avLst/>
          </a:prstGeom>
        </p:spPr>
      </p:pic>
      <p:sp>
        <p:nvSpPr>
          <p:cNvPr id="33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3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34" name="Locally Defined Functions"/>
          <p:cNvSpPr txBox="1">
            <a:spLocks noGrp="1"/>
          </p:cNvSpPr>
          <p:nvPr>
            <p:ph type="title"/>
          </p:nvPr>
        </p:nvSpPr>
        <p:spPr>
          <a:prstGeom prst="rect">
            <a:avLst/>
          </a:prstGeom>
        </p:spPr>
        <p:txBody>
          <a:bodyPr/>
          <a:lstStyle/>
          <a:p>
            <a:r>
              <a:t>Locally Defined Functions</a:t>
            </a:r>
          </a:p>
        </p:txBody>
      </p:sp>
      <p:grpSp>
        <p:nvGrpSpPr>
          <p:cNvPr id="337" name="Group"/>
          <p:cNvGrpSpPr/>
          <p:nvPr/>
        </p:nvGrpSpPr>
        <p:grpSpPr>
          <a:xfrm>
            <a:off x="2032000" y="3962400"/>
            <a:ext cx="5245100" cy="2349500"/>
            <a:chOff x="-508000" y="0"/>
            <a:chExt cx="5245100" cy="2349500"/>
          </a:xfrm>
        </p:grpSpPr>
        <p:sp>
          <p:nvSpPr>
            <p:cNvPr id="335" name="A function that returns a function"/>
            <p:cNvSpPr/>
            <p:nvPr/>
          </p:nvSpPr>
          <p:spPr>
            <a:xfrm>
              <a:off x="-508000" y="0"/>
              <a:ext cx="5245100" cy="1761332"/>
            </a:xfrm>
            <a:custGeom>
              <a:avLst/>
              <a:gdLst/>
              <a:ahLst/>
              <a:cxnLst>
                <a:cxn ang="0">
                  <a:pos x="wd2" y="hd2"/>
                </a:cxn>
                <a:cxn ang="5400000">
                  <a:pos x="wd2" y="hd2"/>
                </a:cxn>
                <a:cxn ang="10800000">
                  <a:pos x="wd2" y="hd2"/>
                </a:cxn>
                <a:cxn ang="16200000">
                  <a:pos x="wd2" y="hd2"/>
                </a:cxn>
              </a:cxnLst>
              <a:rect l="0" t="0" r="r" b="b"/>
              <a:pathLst>
                <a:path w="21600" h="21600" extrusionOk="0">
                  <a:moveTo>
                    <a:pt x="837" y="0"/>
                  </a:moveTo>
                  <a:cubicBezTo>
                    <a:pt x="375" y="0"/>
                    <a:pt x="0" y="1116"/>
                    <a:pt x="0" y="2492"/>
                  </a:cubicBezTo>
                  <a:lnTo>
                    <a:pt x="0" y="15263"/>
                  </a:lnTo>
                  <a:cubicBezTo>
                    <a:pt x="0" y="16639"/>
                    <a:pt x="375" y="17755"/>
                    <a:pt x="837" y="17755"/>
                  </a:cubicBezTo>
                  <a:lnTo>
                    <a:pt x="9780" y="17755"/>
                  </a:lnTo>
                  <a:lnTo>
                    <a:pt x="10303" y="21600"/>
                  </a:lnTo>
                  <a:lnTo>
                    <a:pt x="10826" y="17755"/>
                  </a:lnTo>
                  <a:lnTo>
                    <a:pt x="20763" y="17755"/>
                  </a:lnTo>
                  <a:cubicBezTo>
                    <a:pt x="21225" y="17755"/>
                    <a:pt x="21600" y="16639"/>
                    <a:pt x="21600" y="15263"/>
                  </a:cubicBezTo>
                  <a:lnTo>
                    <a:pt x="21600" y="2492"/>
                  </a:lnTo>
                  <a:cubicBezTo>
                    <a:pt x="21600" y="1116"/>
                    <a:pt x="21225" y="0"/>
                    <a:pt x="20763" y="0"/>
                  </a:cubicBezTo>
                  <a:lnTo>
                    <a:pt x="837"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A function that returns a function</a:t>
              </a:r>
            </a:p>
          </p:txBody>
        </p:sp>
        <p:sp>
          <p:nvSpPr>
            <p:cNvPr id="336" name="Rounded Rectangle"/>
            <p:cNvSpPr/>
            <p:nvPr/>
          </p:nvSpPr>
          <p:spPr>
            <a:xfrm>
              <a:off x="498145" y="1811317"/>
              <a:ext cx="3159455" cy="538183"/>
            </a:xfrm>
            <a:prstGeom prst="roundRect">
              <a:avLst>
                <a:gd name="adj" fmla="val 35397"/>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40" name="Group"/>
          <p:cNvGrpSpPr/>
          <p:nvPr/>
        </p:nvGrpSpPr>
        <p:grpSpPr>
          <a:xfrm>
            <a:off x="3124200" y="9156700"/>
            <a:ext cx="11804650" cy="1447800"/>
            <a:chOff x="0" y="0"/>
            <a:chExt cx="11804650" cy="1447800"/>
          </a:xfrm>
        </p:grpSpPr>
        <p:sp>
          <p:nvSpPr>
            <p:cNvPr id="338" name="A def statement within another def statement"/>
            <p:cNvSpPr/>
            <p:nvPr/>
          </p:nvSpPr>
          <p:spPr>
            <a:xfrm>
              <a:off x="5207000" y="0"/>
              <a:ext cx="6597650" cy="1447800"/>
            </a:xfrm>
            <a:custGeom>
              <a:avLst/>
              <a:gdLst/>
              <a:ahLst/>
              <a:cxnLst>
                <a:cxn ang="0">
                  <a:pos x="wd2" y="hd2"/>
                </a:cxn>
                <a:cxn ang="5400000">
                  <a:pos x="wd2" y="hd2"/>
                </a:cxn>
                <a:cxn ang="10800000">
                  <a:pos x="wd2" y="hd2"/>
                </a:cxn>
                <a:cxn ang="16200000">
                  <a:pos x="wd2" y="hd2"/>
                </a:cxn>
              </a:cxnLst>
              <a:rect l="0" t="0" r="r" b="b"/>
              <a:pathLst>
                <a:path w="21600" h="21600" extrusionOk="0">
                  <a:moveTo>
                    <a:pt x="1497" y="0"/>
                  </a:moveTo>
                  <a:cubicBezTo>
                    <a:pt x="1145" y="0"/>
                    <a:pt x="859" y="1252"/>
                    <a:pt x="835" y="2830"/>
                  </a:cubicBezTo>
                  <a:lnTo>
                    <a:pt x="0" y="4737"/>
                  </a:lnTo>
                  <a:lnTo>
                    <a:pt x="832" y="6632"/>
                  </a:lnTo>
                  <a:lnTo>
                    <a:pt x="832" y="18568"/>
                  </a:lnTo>
                  <a:cubicBezTo>
                    <a:pt x="832" y="20243"/>
                    <a:pt x="1129" y="21600"/>
                    <a:pt x="1497" y="21600"/>
                  </a:cubicBezTo>
                  <a:lnTo>
                    <a:pt x="20935" y="21600"/>
                  </a:lnTo>
                  <a:cubicBezTo>
                    <a:pt x="21302" y="21600"/>
                    <a:pt x="21600" y="20243"/>
                    <a:pt x="21600" y="18568"/>
                  </a:cubicBezTo>
                  <a:lnTo>
                    <a:pt x="21600" y="3032"/>
                  </a:lnTo>
                  <a:cubicBezTo>
                    <a:pt x="21600" y="1357"/>
                    <a:pt x="21302" y="0"/>
                    <a:pt x="20935" y="0"/>
                  </a:cubicBezTo>
                  <a:lnTo>
                    <a:pt x="1497"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A def statement within another def statement</a:t>
              </a:r>
            </a:p>
          </p:txBody>
        </p:sp>
        <p:sp>
          <p:nvSpPr>
            <p:cNvPr id="339" name="Rounded Rectangle"/>
            <p:cNvSpPr/>
            <p:nvPr/>
          </p:nvSpPr>
          <p:spPr>
            <a:xfrm>
              <a:off x="0" y="0"/>
              <a:ext cx="5084308" cy="1117344"/>
            </a:xfrm>
            <a:prstGeom prst="roundRect">
              <a:avLst>
                <a:gd name="adj" fmla="val 20810"/>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43" name="Group"/>
          <p:cNvGrpSpPr/>
          <p:nvPr/>
        </p:nvGrpSpPr>
        <p:grpSpPr>
          <a:xfrm>
            <a:off x="4243486" y="6985000"/>
            <a:ext cx="15532101" cy="1447800"/>
            <a:chOff x="0" y="12700"/>
            <a:chExt cx="15532100" cy="1447800"/>
          </a:xfrm>
        </p:grpSpPr>
        <p:sp>
          <p:nvSpPr>
            <p:cNvPr id="341" name="The name add_three is bound to a function"/>
            <p:cNvSpPr/>
            <p:nvPr/>
          </p:nvSpPr>
          <p:spPr>
            <a:xfrm>
              <a:off x="7824390" y="12700"/>
              <a:ext cx="7707710" cy="1447800"/>
            </a:xfrm>
            <a:custGeom>
              <a:avLst/>
              <a:gdLst/>
              <a:ahLst/>
              <a:cxnLst>
                <a:cxn ang="0">
                  <a:pos x="wd2" y="hd2"/>
                </a:cxn>
                <a:cxn ang="5400000">
                  <a:pos x="wd2" y="hd2"/>
                </a:cxn>
                <a:cxn ang="10800000">
                  <a:pos x="wd2" y="hd2"/>
                </a:cxn>
                <a:cxn ang="16200000">
                  <a:pos x="wd2" y="hd2"/>
                </a:cxn>
              </a:cxnLst>
              <a:rect l="0" t="0" r="r" b="b"/>
              <a:pathLst>
                <a:path w="21600" h="21600" extrusionOk="0">
                  <a:moveTo>
                    <a:pt x="2096" y="0"/>
                  </a:moveTo>
                  <a:cubicBezTo>
                    <a:pt x="1782" y="0"/>
                    <a:pt x="1527" y="1357"/>
                    <a:pt x="1527" y="3032"/>
                  </a:cubicBezTo>
                  <a:lnTo>
                    <a:pt x="1527" y="6134"/>
                  </a:lnTo>
                  <a:lnTo>
                    <a:pt x="0" y="8029"/>
                  </a:lnTo>
                  <a:lnTo>
                    <a:pt x="1527" y="9924"/>
                  </a:lnTo>
                  <a:lnTo>
                    <a:pt x="1527" y="18568"/>
                  </a:lnTo>
                  <a:cubicBezTo>
                    <a:pt x="1527" y="20243"/>
                    <a:pt x="1782" y="21600"/>
                    <a:pt x="2096" y="21600"/>
                  </a:cubicBezTo>
                  <a:lnTo>
                    <a:pt x="21031" y="21600"/>
                  </a:lnTo>
                  <a:cubicBezTo>
                    <a:pt x="21345" y="21600"/>
                    <a:pt x="21600" y="20243"/>
                    <a:pt x="21600" y="18568"/>
                  </a:cubicBezTo>
                  <a:lnTo>
                    <a:pt x="21600" y="3032"/>
                  </a:lnTo>
                  <a:cubicBezTo>
                    <a:pt x="21600" y="1357"/>
                    <a:pt x="21345" y="0"/>
                    <a:pt x="21031" y="0"/>
                  </a:cubicBezTo>
                  <a:lnTo>
                    <a:pt x="2096"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rPr lang="en-US" dirty="0"/>
                <a:t>   </a:t>
              </a:r>
              <a:r>
                <a:rPr dirty="0"/>
                <a:t>The name </a:t>
              </a:r>
              <a:r>
                <a:rPr dirty="0" err="1"/>
                <a:t>add_three</a:t>
              </a:r>
              <a:r>
                <a:rPr dirty="0"/>
                <a:t> is bound to a function</a:t>
              </a:r>
            </a:p>
          </p:txBody>
        </p:sp>
        <p:sp>
          <p:nvSpPr>
            <p:cNvPr id="342" name="Rounded Rectangle"/>
            <p:cNvSpPr/>
            <p:nvPr/>
          </p:nvSpPr>
          <p:spPr>
            <a:xfrm>
              <a:off x="0" y="203200"/>
              <a:ext cx="7731408" cy="685405"/>
            </a:xfrm>
            <a:prstGeom prst="roundRect">
              <a:avLst>
                <a:gd name="adj" fmla="val 35177"/>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46" name="Group"/>
          <p:cNvGrpSpPr/>
          <p:nvPr/>
        </p:nvGrpSpPr>
        <p:grpSpPr>
          <a:xfrm>
            <a:off x="5941281" y="9740478"/>
            <a:ext cx="6642101" cy="2641601"/>
            <a:chOff x="0" y="0"/>
            <a:chExt cx="6642100" cy="2641600"/>
          </a:xfrm>
        </p:grpSpPr>
        <p:sp>
          <p:nvSpPr>
            <p:cNvPr id="344" name="Can refer to names in the enclosing function"/>
            <p:cNvSpPr/>
            <p:nvPr/>
          </p:nvSpPr>
          <p:spPr>
            <a:xfrm>
              <a:off x="0" y="514746"/>
              <a:ext cx="6642100" cy="2126854"/>
            </a:xfrm>
            <a:custGeom>
              <a:avLst/>
              <a:gdLst/>
              <a:ahLst/>
              <a:cxnLst>
                <a:cxn ang="0">
                  <a:pos x="wd2" y="hd2"/>
                </a:cxn>
                <a:cxn ang="5400000">
                  <a:pos x="wd2" y="hd2"/>
                </a:cxn>
                <a:cxn ang="10800000">
                  <a:pos x="wd2" y="hd2"/>
                </a:cxn>
                <a:cxn ang="16200000">
                  <a:pos x="wd2" y="hd2"/>
                </a:cxn>
              </a:cxnLst>
              <a:rect l="0" t="0" r="r" b="b"/>
              <a:pathLst>
                <a:path w="21600" h="21600" extrusionOk="0">
                  <a:moveTo>
                    <a:pt x="3511" y="0"/>
                  </a:moveTo>
                  <a:lnTo>
                    <a:pt x="3098" y="6896"/>
                  </a:lnTo>
                  <a:lnTo>
                    <a:pt x="661" y="6896"/>
                  </a:lnTo>
                  <a:cubicBezTo>
                    <a:pt x="296" y="6896"/>
                    <a:pt x="0" y="7820"/>
                    <a:pt x="0" y="8960"/>
                  </a:cubicBezTo>
                  <a:lnTo>
                    <a:pt x="0" y="19536"/>
                  </a:lnTo>
                  <a:cubicBezTo>
                    <a:pt x="0" y="20676"/>
                    <a:pt x="296" y="21600"/>
                    <a:pt x="661" y="21600"/>
                  </a:cubicBezTo>
                  <a:lnTo>
                    <a:pt x="20939" y="21600"/>
                  </a:lnTo>
                  <a:cubicBezTo>
                    <a:pt x="21304" y="21600"/>
                    <a:pt x="21600" y="20676"/>
                    <a:pt x="21600" y="19536"/>
                  </a:cubicBezTo>
                  <a:lnTo>
                    <a:pt x="21600" y="8960"/>
                  </a:lnTo>
                  <a:cubicBezTo>
                    <a:pt x="21600" y="7820"/>
                    <a:pt x="21304" y="6896"/>
                    <a:pt x="20939" y="6896"/>
                  </a:cubicBezTo>
                  <a:lnTo>
                    <a:pt x="3924" y="6896"/>
                  </a:lnTo>
                  <a:lnTo>
                    <a:pt x="3511"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endParaRPr lang="en-US" dirty="0"/>
            </a:p>
            <a:p>
              <a:r>
                <a:rPr dirty="0"/>
                <a:t>Can refer to names in the enclosing function </a:t>
              </a:r>
            </a:p>
          </p:txBody>
        </p:sp>
        <p:sp>
          <p:nvSpPr>
            <p:cNvPr id="345" name="Rounded Rectangle"/>
            <p:cNvSpPr/>
            <p:nvPr/>
          </p:nvSpPr>
          <p:spPr>
            <a:xfrm>
              <a:off x="330200" y="0"/>
              <a:ext cx="1807715" cy="488397"/>
            </a:xfrm>
            <a:prstGeom prst="roundRect">
              <a:avLst>
                <a:gd name="adj" fmla="val 47453"/>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347" name="Functions defined within other function bodies are bound to names in a local frame"/>
          <p:cNvSpPr txBox="1"/>
          <p:nvPr/>
        </p:nvSpPr>
        <p:spPr>
          <a:xfrm>
            <a:off x="1211438" y="2781300"/>
            <a:ext cx="2194560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Functions defined within other function bodies are bound to names in a local frame</a:t>
            </a:r>
          </a:p>
        </p:txBody>
      </p:sp>
      <p:sp>
        <p:nvSpPr>
          <p:cNvPr id="348"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15</a:t>
            </a:fld>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3" nodeType="clickEffect">
                                  <p:stCondLst>
                                    <p:cond delay="0"/>
                                  </p:stCondLst>
                                  <p:iterate>
                                    <p:tmAbs val="0"/>
                                  </p:iterate>
                                  <p:childTnLst>
                                    <p:set>
                                      <p:cBhvr>
                                        <p:cTn id="10" fill="hold"/>
                                        <p:tgtEl>
                                          <p:spTgt spid="3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4" nodeType="clickEffect">
                                  <p:stCondLst>
                                    <p:cond delay="0"/>
                                  </p:stCondLst>
                                  <p:iterate>
                                    <p:tmAbs val="0"/>
                                  </p:iterate>
                                  <p:childTnLst>
                                    <p:set>
                                      <p:cBhvr>
                                        <p:cTn id="14" fill="hold"/>
                                        <p:tgtEl>
                                          <p:spTgt spid="3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5" nodeType="clickEffect">
                                  <p:stCondLst>
                                    <p:cond delay="0"/>
                                  </p:stCondLst>
                                  <p:iterate>
                                    <p:tmAbs val="0"/>
                                  </p:iterate>
                                  <p:childTnLst>
                                    <p:set>
                                      <p:cBhvr>
                                        <p:cTn id="18" fill="hold"/>
                                        <p:tgtEl>
                                          <p:spTgt spid="3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6" nodeType="clickEffect">
                                  <p:stCondLst>
                                    <p:cond delay="0"/>
                                  </p:stCondLst>
                                  <p:iterate>
                                    <p:tmAbs val="0"/>
                                  </p:iterate>
                                  <p:childTnLst>
                                    <p:set>
                                      <p:cBhvr>
                                        <p:cTn id="22" fill="hold"/>
                                        <p:tgtEl>
                                          <p:spTgt spid="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3" animBg="1" advAuto="0"/>
      <p:bldP spid="340" grpId="5" animBg="1" advAuto="0"/>
      <p:bldP spid="343" grpId="4" animBg="1" advAuto="0"/>
      <p:bldP spid="346" grpId="6" animBg="1" advAuto="0"/>
      <p:bldP spid="347" grpId="1" animBg="1" advAuto="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7" name="Group"/>
          <p:cNvGrpSpPr/>
          <p:nvPr/>
        </p:nvGrpSpPr>
        <p:grpSpPr>
          <a:xfrm>
            <a:off x="7833907" y="9812752"/>
            <a:ext cx="11029323" cy="2461669"/>
            <a:chOff x="0" y="0"/>
            <a:chExt cx="11029322" cy="2461667"/>
          </a:xfrm>
        </p:grpSpPr>
        <p:sp>
          <p:nvSpPr>
            <p:cNvPr id="350" name="Rounded Rectangle"/>
            <p:cNvSpPr/>
            <p:nvPr/>
          </p:nvSpPr>
          <p:spPr>
            <a:xfrm>
              <a:off x="0" y="0"/>
              <a:ext cx="11029323" cy="2461668"/>
            </a:xfrm>
            <a:prstGeom prst="roundRect">
              <a:avLst>
                <a:gd name="adj" fmla="val 16918"/>
              </a:avLst>
            </a:prstGeom>
            <a:solidFill>
              <a:srgbClr val="DCE4EC"/>
            </a:solid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nvGrpSpPr>
            <p:cNvPr id="355" name="Group"/>
            <p:cNvGrpSpPr/>
            <p:nvPr/>
          </p:nvGrpSpPr>
          <p:grpSpPr>
            <a:xfrm>
              <a:off x="2027643" y="269887"/>
              <a:ext cx="4889501" cy="1816200"/>
              <a:chOff x="0" y="0"/>
              <a:chExt cx="4889500" cy="1816198"/>
            </a:xfrm>
          </p:grpSpPr>
          <p:sp>
            <p:nvSpPr>
              <p:cNvPr id="351" name="make_adder( n ):"/>
              <p:cNvSpPr txBox="1"/>
              <p:nvPr/>
            </p:nvSpPr>
            <p:spPr>
              <a:xfrm>
                <a:off x="25400" y="96639"/>
                <a:ext cx="4110356"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make_adder( n ):</a:t>
                </a:r>
              </a:p>
            </p:txBody>
          </p:sp>
          <p:grpSp>
            <p:nvGrpSpPr>
              <p:cNvPr id="354" name="Group"/>
              <p:cNvGrpSpPr/>
              <p:nvPr/>
            </p:nvGrpSpPr>
            <p:grpSpPr>
              <a:xfrm>
                <a:off x="0" y="0"/>
                <a:ext cx="4889500" cy="1816199"/>
                <a:chOff x="0" y="0"/>
                <a:chExt cx="4889500" cy="1816198"/>
              </a:xfrm>
            </p:grpSpPr>
            <p:sp>
              <p:nvSpPr>
                <p:cNvPr id="352" name="Line"/>
                <p:cNvSpPr/>
                <p:nvPr/>
              </p:nvSpPr>
              <p:spPr>
                <a:xfrm>
                  <a:off x="0" y="0"/>
                  <a:ext cx="4889500" cy="115748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67" y="0"/>
                      </a:lnTo>
                      <a:lnTo>
                        <a:pt x="19667" y="21600"/>
                      </a:lnTo>
                      <a:lnTo>
                        <a:pt x="21600" y="21600"/>
                      </a:lnTo>
                    </a:path>
                  </a:pathLst>
                </a:custGeom>
                <a:noFill/>
                <a:ln w="254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353" name="Line"/>
                <p:cNvSpPr/>
                <p:nvPr/>
              </p:nvSpPr>
              <p:spPr>
                <a:xfrm rot="10800000">
                  <a:off x="0" y="773614"/>
                  <a:ext cx="4889500" cy="104258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67" y="0"/>
                      </a:lnTo>
                      <a:lnTo>
                        <a:pt x="19667" y="21600"/>
                      </a:lnTo>
                      <a:lnTo>
                        <a:pt x="21600" y="21600"/>
                      </a:lnTo>
                    </a:path>
                  </a:pathLst>
                </a:custGeom>
                <a:noFill/>
                <a:ln w="254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sp>
          <p:nvSpPr>
            <p:cNvPr id="356" name="Group"/>
            <p:cNvSpPr/>
            <p:nvPr/>
          </p:nvSpPr>
          <p:spPr>
            <a:xfrm rot="5400000">
              <a:off x="1562262" y="514926"/>
              <a:ext cx="444501" cy="266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sp>
        <p:nvSpPr>
          <p:cNvPr id="358"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59"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grpSp>
        <p:nvGrpSpPr>
          <p:cNvPr id="362" name="Group"/>
          <p:cNvGrpSpPr/>
          <p:nvPr/>
        </p:nvGrpSpPr>
        <p:grpSpPr>
          <a:xfrm>
            <a:off x="7647582" y="6120610"/>
            <a:ext cx="10337804" cy="1473201"/>
            <a:chOff x="0" y="0"/>
            <a:chExt cx="10337803" cy="1473199"/>
          </a:xfrm>
        </p:grpSpPr>
        <p:sp>
          <p:nvSpPr>
            <p:cNvPr id="360" name="Rounded Rectangle"/>
            <p:cNvSpPr/>
            <p:nvPr/>
          </p:nvSpPr>
          <p:spPr>
            <a:xfrm>
              <a:off x="0" y="418076"/>
              <a:ext cx="10337804" cy="1055124"/>
            </a:xfrm>
            <a:prstGeom prst="roundRect">
              <a:avLst>
                <a:gd name="adj" fmla="val 18055"/>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61" name="Rectangle"/>
            <p:cNvSpPr/>
            <p:nvPr/>
          </p:nvSpPr>
          <p:spPr>
            <a:xfrm>
              <a:off x="4319575" y="0"/>
              <a:ext cx="1707406" cy="584377"/>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sp>
        <p:nvSpPr>
          <p:cNvPr id="363" name="Call Expressions as Operator Expressions"/>
          <p:cNvSpPr txBox="1">
            <a:spLocks noGrp="1"/>
          </p:cNvSpPr>
          <p:nvPr>
            <p:ph type="title"/>
          </p:nvPr>
        </p:nvSpPr>
        <p:spPr>
          <a:prstGeom prst="rect">
            <a:avLst/>
          </a:prstGeom>
        </p:spPr>
        <p:txBody>
          <a:bodyPr/>
          <a:lstStyle/>
          <a:p>
            <a:r>
              <a:t>Call Expressions as Operator Expressions</a:t>
            </a:r>
          </a:p>
        </p:txBody>
      </p:sp>
      <p:sp>
        <p:nvSpPr>
          <p:cNvPr id="364" name="make_adder(1)     (         2         )"/>
          <p:cNvSpPr txBox="1"/>
          <p:nvPr/>
        </p:nvSpPr>
        <p:spPr>
          <a:xfrm>
            <a:off x="7912100" y="6443067"/>
            <a:ext cx="998251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make_adder(1)     (         2         ) </a:t>
            </a:r>
          </a:p>
        </p:txBody>
      </p:sp>
      <p:grpSp>
        <p:nvGrpSpPr>
          <p:cNvPr id="367" name="Group"/>
          <p:cNvGrpSpPr/>
          <p:nvPr/>
        </p:nvGrpSpPr>
        <p:grpSpPr>
          <a:xfrm>
            <a:off x="7622326" y="5035550"/>
            <a:ext cx="4093786" cy="628650"/>
            <a:chOff x="0" y="0"/>
            <a:chExt cx="4093784" cy="628650"/>
          </a:xfrm>
        </p:grpSpPr>
        <p:sp>
          <p:nvSpPr>
            <p:cNvPr id="365" name="Operator"/>
            <p:cNvSpPr txBox="1"/>
            <p:nvPr/>
          </p:nvSpPr>
          <p:spPr>
            <a:xfrm>
              <a:off x="899373" y="0"/>
              <a:ext cx="2152968"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vl1pPr>
            </a:lstStyle>
            <a:p>
              <a:r>
                <a:t>Operator</a:t>
              </a:r>
            </a:p>
          </p:txBody>
        </p:sp>
        <p:sp>
          <p:nvSpPr>
            <p:cNvPr id="366" name="Line"/>
            <p:cNvSpPr/>
            <p:nvPr/>
          </p:nvSpPr>
          <p:spPr>
            <a:xfrm>
              <a:off x="0" y="628650"/>
              <a:ext cx="4093785" cy="0"/>
            </a:xfrm>
            <a:prstGeom prst="line">
              <a:avLst/>
            </a:prstGeom>
            <a:noFill/>
            <a:ln w="25400" cap="flat">
              <a:solidFill>
                <a:srgbClr val="919191"/>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70" name="Group"/>
          <p:cNvGrpSpPr/>
          <p:nvPr/>
        </p:nvGrpSpPr>
        <p:grpSpPr>
          <a:xfrm>
            <a:off x="13030200" y="5035550"/>
            <a:ext cx="3873500" cy="628650"/>
            <a:chOff x="0" y="0"/>
            <a:chExt cx="3873500" cy="628650"/>
          </a:xfrm>
        </p:grpSpPr>
        <p:sp>
          <p:nvSpPr>
            <p:cNvPr id="368" name="Line"/>
            <p:cNvSpPr/>
            <p:nvPr/>
          </p:nvSpPr>
          <p:spPr>
            <a:xfrm>
              <a:off x="0" y="628650"/>
              <a:ext cx="3873500" cy="0"/>
            </a:xfrm>
            <a:prstGeom prst="line">
              <a:avLst/>
            </a:prstGeom>
            <a:noFill/>
            <a:ln w="25400" cap="flat">
              <a:solidFill>
                <a:srgbClr val="919191"/>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69" name="Operand"/>
            <p:cNvSpPr txBox="1"/>
            <p:nvPr/>
          </p:nvSpPr>
          <p:spPr>
            <a:xfrm>
              <a:off x="977900" y="0"/>
              <a:ext cx="1908295"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vl1pPr>
            </a:lstStyle>
            <a:p>
              <a:r>
                <a:t>Operand</a:t>
              </a:r>
            </a:p>
          </p:txBody>
        </p:sp>
      </p:grpSp>
      <p:sp>
        <p:nvSpPr>
          <p:cNvPr id="371" name="An expression that evaluates to a function"/>
          <p:cNvSpPr/>
          <p:nvPr/>
        </p:nvSpPr>
        <p:spPr>
          <a:xfrm>
            <a:off x="4749800" y="2590800"/>
            <a:ext cx="6235700" cy="2337991"/>
          </a:xfrm>
          <a:custGeom>
            <a:avLst/>
            <a:gdLst/>
            <a:ahLst/>
            <a:cxnLst>
              <a:cxn ang="0">
                <a:pos x="wd2" y="hd2"/>
              </a:cxn>
              <a:cxn ang="5400000">
                <a:pos x="wd2" y="hd2"/>
              </a:cxn>
              <a:cxn ang="10800000">
                <a:pos x="wd2" y="hd2"/>
              </a:cxn>
              <a:cxn ang="16200000">
                <a:pos x="wd2" y="hd2"/>
              </a:cxn>
            </a:cxnLst>
            <a:rect l="0" t="0" r="r" b="b"/>
            <a:pathLst>
              <a:path w="21600" h="21600" extrusionOk="0">
                <a:moveTo>
                  <a:pt x="704" y="0"/>
                </a:moveTo>
                <a:cubicBezTo>
                  <a:pt x="315" y="0"/>
                  <a:pt x="0" y="840"/>
                  <a:pt x="0" y="1877"/>
                </a:cubicBezTo>
                <a:lnTo>
                  <a:pt x="0" y="16896"/>
                </a:lnTo>
                <a:cubicBezTo>
                  <a:pt x="0" y="17933"/>
                  <a:pt x="315" y="18773"/>
                  <a:pt x="704" y="18773"/>
                </a:cubicBezTo>
                <a:lnTo>
                  <a:pt x="16782" y="18773"/>
                </a:lnTo>
                <a:lnTo>
                  <a:pt x="17223" y="21600"/>
                </a:lnTo>
                <a:lnTo>
                  <a:pt x="17663" y="18773"/>
                </a:lnTo>
                <a:lnTo>
                  <a:pt x="20896" y="18773"/>
                </a:lnTo>
                <a:cubicBezTo>
                  <a:pt x="21285" y="18773"/>
                  <a:pt x="21600" y="17933"/>
                  <a:pt x="21600" y="16896"/>
                </a:cubicBezTo>
                <a:lnTo>
                  <a:pt x="21600" y="1877"/>
                </a:lnTo>
                <a:cubicBezTo>
                  <a:pt x="21600" y="840"/>
                  <a:pt x="21285" y="0"/>
                  <a:pt x="20896" y="0"/>
                </a:cubicBezTo>
                <a:lnTo>
                  <a:pt x="704" y="0"/>
                </a:lnTo>
                <a:close/>
              </a:path>
            </a:pathLst>
          </a:custGeom>
          <a:solidFill>
            <a:srgbClr val="DCE4EC"/>
          </a:solidFill>
          <a:ln w="25400">
            <a:solidFill>
              <a:srgbClr val="4B4B4B"/>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a:solidFill>
                  <a:srgbClr val="4B4B4B"/>
                </a:solidFill>
                <a:uFill>
                  <a:solidFill>
                    <a:srgbClr val="4B4B4B"/>
                  </a:solidFill>
                </a:uFill>
              </a:defRPr>
            </a:lvl1pPr>
          </a:lstStyle>
          <a:p>
            <a:r>
              <a:t>An expression that evaluates to a function</a:t>
            </a:r>
          </a:p>
        </p:txBody>
      </p:sp>
      <p:sp>
        <p:nvSpPr>
          <p:cNvPr id="372" name="An expression that evaluates to its argument"/>
          <p:cNvSpPr/>
          <p:nvPr/>
        </p:nvSpPr>
        <p:spPr>
          <a:xfrm>
            <a:off x="13572430" y="2616200"/>
            <a:ext cx="7056438" cy="2263775"/>
          </a:xfrm>
          <a:custGeom>
            <a:avLst/>
            <a:gdLst/>
            <a:ahLst/>
            <a:cxnLst>
              <a:cxn ang="0">
                <a:pos x="wd2" y="hd2"/>
              </a:cxn>
              <a:cxn ang="5400000">
                <a:pos x="wd2" y="hd2"/>
              </a:cxn>
              <a:cxn ang="10800000">
                <a:pos x="wd2" y="hd2"/>
              </a:cxn>
              <a:cxn ang="16200000">
                <a:pos x="wd2" y="hd2"/>
              </a:cxn>
            </a:cxnLst>
            <a:rect l="0" t="0" r="r" b="b"/>
            <a:pathLst>
              <a:path w="21600" h="21600" extrusionOk="0">
                <a:moveTo>
                  <a:pt x="622" y="0"/>
                </a:moveTo>
                <a:cubicBezTo>
                  <a:pt x="278" y="0"/>
                  <a:pt x="0" y="868"/>
                  <a:pt x="0" y="1939"/>
                </a:cubicBezTo>
                <a:lnTo>
                  <a:pt x="0" y="17086"/>
                </a:lnTo>
                <a:cubicBezTo>
                  <a:pt x="0" y="18157"/>
                  <a:pt x="278" y="19025"/>
                  <a:pt x="622" y="19025"/>
                </a:cubicBezTo>
                <a:lnTo>
                  <a:pt x="4066" y="19025"/>
                </a:lnTo>
                <a:lnTo>
                  <a:pt x="4455" y="21600"/>
                </a:lnTo>
                <a:lnTo>
                  <a:pt x="4842" y="19025"/>
                </a:lnTo>
                <a:lnTo>
                  <a:pt x="20978" y="19025"/>
                </a:lnTo>
                <a:cubicBezTo>
                  <a:pt x="21322" y="19025"/>
                  <a:pt x="21600" y="18157"/>
                  <a:pt x="21600" y="17086"/>
                </a:cubicBezTo>
                <a:lnTo>
                  <a:pt x="21600" y="1939"/>
                </a:lnTo>
                <a:cubicBezTo>
                  <a:pt x="21600" y="868"/>
                  <a:pt x="21322" y="0"/>
                  <a:pt x="20978" y="0"/>
                </a:cubicBezTo>
                <a:lnTo>
                  <a:pt x="622" y="0"/>
                </a:lnTo>
                <a:close/>
              </a:path>
            </a:pathLst>
          </a:custGeom>
          <a:solidFill>
            <a:srgbClr val="DCE4EC"/>
          </a:solidFill>
          <a:ln w="25400">
            <a:solidFill>
              <a:srgbClr val="4B4B4B"/>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a:solidFill>
                  <a:srgbClr val="4B4B4B"/>
                </a:solidFill>
                <a:uFill>
                  <a:solidFill>
                    <a:srgbClr val="4B4B4B"/>
                  </a:solidFill>
                </a:uFill>
              </a:defRPr>
            </a:lvl1pPr>
          </a:lstStyle>
          <a:p>
            <a:r>
              <a:t>An expression that evaluates to its argument</a:t>
            </a:r>
          </a:p>
        </p:txBody>
      </p:sp>
      <p:sp>
        <p:nvSpPr>
          <p:cNvPr id="37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grpSp>
        <p:nvGrpSpPr>
          <p:cNvPr id="378" name="Group"/>
          <p:cNvGrpSpPr/>
          <p:nvPr/>
        </p:nvGrpSpPr>
        <p:grpSpPr>
          <a:xfrm>
            <a:off x="14592300" y="7319104"/>
            <a:ext cx="1155700" cy="1346126"/>
            <a:chOff x="0" y="37242"/>
            <a:chExt cx="1155700" cy="1346124"/>
          </a:xfrm>
        </p:grpSpPr>
        <p:sp>
          <p:nvSpPr>
            <p:cNvPr id="374" name="Line"/>
            <p:cNvSpPr/>
            <p:nvPr/>
          </p:nvSpPr>
          <p:spPr>
            <a:xfrm>
              <a:off x="157801" y="69929"/>
              <a:ext cx="60101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75" name="Rectangle"/>
            <p:cNvSpPr/>
            <p:nvPr/>
          </p:nvSpPr>
          <p:spPr>
            <a:xfrm>
              <a:off x="25400" y="799616"/>
              <a:ext cx="1130300" cy="583752"/>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76" name="2"/>
            <p:cNvSpPr txBox="1"/>
            <p:nvPr/>
          </p:nvSpPr>
          <p:spPr>
            <a:xfrm>
              <a:off x="0" y="799616"/>
              <a:ext cx="1155700" cy="5837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2</a:t>
              </a:r>
            </a:p>
          </p:txBody>
        </p:sp>
        <p:sp>
          <p:nvSpPr>
            <p:cNvPr id="377" name="Line"/>
            <p:cNvSpPr/>
            <p:nvPr/>
          </p:nvSpPr>
          <p:spPr>
            <a:xfrm>
              <a:off x="443143" y="37242"/>
              <a:ext cx="160007" cy="741348"/>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79" name="3"/>
          <p:cNvSpPr txBox="1"/>
          <p:nvPr/>
        </p:nvSpPr>
        <p:spPr>
          <a:xfrm>
            <a:off x="12598400" y="6121400"/>
            <a:ext cx="440254"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3</a:t>
            </a:r>
          </a:p>
        </p:txBody>
      </p:sp>
      <p:grpSp>
        <p:nvGrpSpPr>
          <p:cNvPr id="387" name="Group"/>
          <p:cNvGrpSpPr/>
          <p:nvPr/>
        </p:nvGrpSpPr>
        <p:grpSpPr>
          <a:xfrm>
            <a:off x="4948834" y="7340087"/>
            <a:ext cx="6309768" cy="2221713"/>
            <a:chOff x="0" y="12187"/>
            <a:chExt cx="6309766" cy="2221711"/>
          </a:xfrm>
        </p:grpSpPr>
        <p:grpSp>
          <p:nvGrpSpPr>
            <p:cNvPr id="382" name="Group"/>
            <p:cNvGrpSpPr/>
            <p:nvPr/>
          </p:nvGrpSpPr>
          <p:grpSpPr>
            <a:xfrm>
              <a:off x="0" y="761299"/>
              <a:ext cx="4737100" cy="1472601"/>
              <a:chOff x="0" y="0"/>
              <a:chExt cx="4737100" cy="1472600"/>
            </a:xfrm>
          </p:grpSpPr>
          <p:sp>
            <p:nvSpPr>
              <p:cNvPr id="380" name="Rounded Rectangle"/>
              <p:cNvSpPr/>
              <p:nvPr/>
            </p:nvSpPr>
            <p:spPr>
              <a:xfrm>
                <a:off x="0" y="418500"/>
                <a:ext cx="4737100" cy="1054101"/>
              </a:xfrm>
              <a:prstGeom prst="roundRect">
                <a:avLst>
                  <a:gd name="adj" fmla="val 18072"/>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81" name="Rectangle"/>
              <p:cNvSpPr/>
              <p:nvPr/>
            </p:nvSpPr>
            <p:spPr>
              <a:xfrm>
                <a:off x="569525" y="0"/>
                <a:ext cx="3606801" cy="5842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sp>
          <p:nvSpPr>
            <p:cNvPr id="383" name="make_adder(1)"/>
            <p:cNvSpPr txBox="1"/>
            <p:nvPr/>
          </p:nvSpPr>
          <p:spPr>
            <a:xfrm>
              <a:off x="702665" y="1401167"/>
              <a:ext cx="3376336"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make_adder(1)</a:t>
              </a:r>
            </a:p>
          </p:txBody>
        </p:sp>
        <p:grpSp>
          <p:nvGrpSpPr>
            <p:cNvPr id="386" name="Group"/>
            <p:cNvGrpSpPr/>
            <p:nvPr/>
          </p:nvGrpSpPr>
          <p:grpSpPr>
            <a:xfrm>
              <a:off x="2389763" y="12187"/>
              <a:ext cx="3920004" cy="763026"/>
              <a:chOff x="36097" y="12187"/>
              <a:chExt cx="3920003" cy="763024"/>
            </a:xfrm>
          </p:grpSpPr>
          <p:sp>
            <p:nvSpPr>
              <p:cNvPr id="384" name="Line"/>
              <p:cNvSpPr/>
              <p:nvPr/>
            </p:nvSpPr>
            <p:spPr>
              <a:xfrm flipV="1">
                <a:off x="680814" y="23747"/>
                <a:ext cx="3275288" cy="9"/>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85" name="Line"/>
              <p:cNvSpPr/>
              <p:nvPr/>
            </p:nvSpPr>
            <p:spPr>
              <a:xfrm flipH="1">
                <a:off x="36097" y="12187"/>
                <a:ext cx="2259919" cy="76302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sp>
        <p:nvSpPr>
          <p:cNvPr id="388" name="func adder(k)"/>
          <p:cNvSpPr txBox="1"/>
          <p:nvPr/>
        </p:nvSpPr>
        <p:spPr>
          <a:xfrm>
            <a:off x="5651500" y="8055967"/>
            <a:ext cx="337633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func adder(k)</a:t>
            </a:r>
          </a:p>
        </p:txBody>
      </p:sp>
      <p:grpSp>
        <p:nvGrpSpPr>
          <p:cNvPr id="393" name="Group"/>
          <p:cNvGrpSpPr/>
          <p:nvPr/>
        </p:nvGrpSpPr>
        <p:grpSpPr>
          <a:xfrm>
            <a:off x="1358900" y="9404302"/>
            <a:ext cx="6809194" cy="1325230"/>
            <a:chOff x="0" y="12187"/>
            <a:chExt cx="6809193" cy="1325228"/>
          </a:xfrm>
        </p:grpSpPr>
        <p:sp>
          <p:nvSpPr>
            <p:cNvPr id="389" name="Line"/>
            <p:cNvSpPr/>
            <p:nvPr/>
          </p:nvSpPr>
          <p:spPr>
            <a:xfrm flipV="1">
              <a:off x="4236814" y="23752"/>
              <a:ext cx="2572380" cy="3"/>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90" name="Rectangle"/>
            <p:cNvSpPr/>
            <p:nvPr/>
          </p:nvSpPr>
          <p:spPr>
            <a:xfrm>
              <a:off x="279400" y="753216"/>
              <a:ext cx="5105400" cy="5842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91" name="func make_adder(n)"/>
            <p:cNvSpPr txBox="1"/>
            <p:nvPr/>
          </p:nvSpPr>
          <p:spPr>
            <a:xfrm>
              <a:off x="0" y="732578"/>
              <a:ext cx="56642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func make_adder(n)</a:t>
              </a:r>
            </a:p>
          </p:txBody>
        </p:sp>
        <p:sp>
          <p:nvSpPr>
            <p:cNvPr id="392" name="Line"/>
            <p:cNvSpPr/>
            <p:nvPr/>
          </p:nvSpPr>
          <p:spPr>
            <a:xfrm flipH="1">
              <a:off x="2830097" y="12187"/>
              <a:ext cx="2259919" cy="76302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98" name="Group"/>
          <p:cNvGrpSpPr/>
          <p:nvPr/>
        </p:nvGrpSpPr>
        <p:grpSpPr>
          <a:xfrm>
            <a:off x="8166100" y="9363804"/>
            <a:ext cx="1155700" cy="1346126"/>
            <a:chOff x="0" y="37242"/>
            <a:chExt cx="1155700" cy="1346124"/>
          </a:xfrm>
        </p:grpSpPr>
        <p:sp>
          <p:nvSpPr>
            <p:cNvPr id="394" name="Line"/>
            <p:cNvSpPr/>
            <p:nvPr/>
          </p:nvSpPr>
          <p:spPr>
            <a:xfrm>
              <a:off x="157801" y="69929"/>
              <a:ext cx="60101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95" name="Rectangle"/>
            <p:cNvSpPr/>
            <p:nvPr/>
          </p:nvSpPr>
          <p:spPr>
            <a:xfrm>
              <a:off x="25400" y="799616"/>
              <a:ext cx="1130300" cy="583752"/>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96" name="1"/>
            <p:cNvSpPr txBox="1"/>
            <p:nvPr/>
          </p:nvSpPr>
          <p:spPr>
            <a:xfrm>
              <a:off x="0" y="799616"/>
              <a:ext cx="1155700" cy="5837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1</a:t>
              </a:r>
            </a:p>
          </p:txBody>
        </p:sp>
        <p:sp>
          <p:nvSpPr>
            <p:cNvPr id="397" name="Line"/>
            <p:cNvSpPr/>
            <p:nvPr/>
          </p:nvSpPr>
          <p:spPr>
            <a:xfrm>
              <a:off x="443143" y="37242"/>
              <a:ext cx="160007" cy="741348"/>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pic>
        <p:nvPicPr>
          <p:cNvPr id="399" name="Image" descr="Image"/>
          <p:cNvPicPr>
            <a:picLocks noChangeAspect="1"/>
          </p:cNvPicPr>
          <p:nvPr/>
        </p:nvPicPr>
        <p:blipFill>
          <a:blip r:embed="rId2">
            <a:extLst/>
          </a:blip>
          <a:srcRect/>
          <a:stretch>
            <a:fillRect/>
          </a:stretch>
        </p:blipFill>
        <p:spPr>
          <a:xfrm>
            <a:off x="10624355" y="10778915"/>
            <a:ext cx="3363890" cy="1062744"/>
          </a:xfrm>
          <a:prstGeom prst="rect">
            <a:avLst/>
          </a:prstGeom>
          <a:ln w="12700"/>
        </p:spPr>
      </p:pic>
      <p:grpSp>
        <p:nvGrpSpPr>
          <p:cNvPr id="402" name="Group"/>
          <p:cNvGrpSpPr/>
          <p:nvPr/>
        </p:nvGrpSpPr>
        <p:grpSpPr>
          <a:xfrm>
            <a:off x="14937030" y="11262066"/>
            <a:ext cx="3679305" cy="584201"/>
            <a:chOff x="0" y="0"/>
            <a:chExt cx="3679303" cy="584200"/>
          </a:xfrm>
        </p:grpSpPr>
        <p:sp>
          <p:nvSpPr>
            <p:cNvPr id="400" name="Group"/>
            <p:cNvSpPr/>
            <p:nvPr/>
          </p:nvSpPr>
          <p:spPr>
            <a:xfrm rot="5400000">
              <a:off x="-88900" y="158750"/>
              <a:ext cx="444500"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401" name="func adder(k)"/>
            <p:cNvSpPr txBox="1"/>
            <p:nvPr/>
          </p:nvSpPr>
          <p:spPr>
            <a:xfrm>
              <a:off x="302969" y="0"/>
              <a:ext cx="3376335"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func adder(k)</a:t>
              </a:r>
            </a:p>
          </p:txBody>
        </p:sp>
      </p:grpSp>
      <p:sp>
        <p:nvSpPr>
          <p:cNvPr id="403" name="Rounded Rectangle"/>
          <p:cNvSpPr/>
          <p:nvPr/>
        </p:nvSpPr>
        <p:spPr>
          <a:xfrm>
            <a:off x="5245100" y="7958366"/>
            <a:ext cx="11029323" cy="838369"/>
          </a:xfrm>
          <a:prstGeom prst="roundRect">
            <a:avLst>
              <a:gd name="adj" fmla="val 37866"/>
            </a:avLst>
          </a:prstGeom>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404" name="Line"/>
          <p:cNvSpPr/>
          <p:nvPr/>
        </p:nvSpPr>
        <p:spPr>
          <a:xfrm>
            <a:off x="9287195" y="8092104"/>
            <a:ext cx="7498931" cy="3016163"/>
          </a:xfrm>
          <a:custGeom>
            <a:avLst/>
            <a:gdLst/>
            <a:ahLst/>
            <a:cxnLst>
              <a:cxn ang="0">
                <a:pos x="wd2" y="hd2"/>
              </a:cxn>
              <a:cxn ang="5400000">
                <a:pos x="wd2" y="hd2"/>
              </a:cxn>
              <a:cxn ang="10800000">
                <a:pos x="wd2" y="hd2"/>
              </a:cxn>
              <a:cxn ang="16200000">
                <a:pos x="wd2" y="hd2"/>
              </a:cxn>
            </a:cxnLst>
            <a:rect l="0" t="0" r="r" b="b"/>
            <a:pathLst>
              <a:path w="21600" h="20610" extrusionOk="0">
                <a:moveTo>
                  <a:pt x="21600" y="20610"/>
                </a:moveTo>
                <a:cubicBezTo>
                  <a:pt x="19201" y="12829"/>
                  <a:pt x="15971" y="6867"/>
                  <a:pt x="12275" y="3401"/>
                </a:cubicBezTo>
                <a:cubicBezTo>
                  <a:pt x="8355" y="-276"/>
                  <a:pt x="4084" y="-990"/>
                  <a:pt x="0" y="1349"/>
                </a:cubicBezTo>
              </a:path>
            </a:pathLst>
          </a:custGeom>
          <a:ln w="63500">
            <a:solidFill>
              <a:srgbClr val="05AD19"/>
            </a:solidFill>
            <a:prstDash val="sysDot"/>
            <a:miter lim="400000"/>
            <a:tailEnd type="stealth"/>
          </a:ln>
        </p:spPr>
        <p:txBody>
          <a:bodyPr lIns="0" tIns="0" rIns="0" bIns="0"/>
          <a:lstStyle/>
          <a:p>
            <a:pPr algn="ctr">
              <a:defRPr>
                <a:solidFill>
                  <a:srgbClr val="4B4B4B"/>
                </a:solidFill>
                <a:uFill>
                  <a:solidFill>
                    <a:srgbClr val="4B4B4B"/>
                  </a:solidFill>
                </a:uFill>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38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39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3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35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39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4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grpId="13" nodeType="clickEffect">
                                  <p:stCondLst>
                                    <p:cond delay="0"/>
                                  </p:stCondLst>
                                  <p:iterate>
                                    <p:tmAbs val="0"/>
                                  </p:iterate>
                                  <p:childTnLst>
                                    <p:set>
                                      <p:cBhvr>
                                        <p:cTn id="54" fill="hold"/>
                                        <p:tgtEl>
                                          <p:spTgt spid="404"/>
                                        </p:tgtEl>
                                        <p:attrNameLst>
                                          <p:attrName>style.visibility</p:attrName>
                                        </p:attrNameLst>
                                      </p:cBhvr>
                                      <p:to>
                                        <p:strVal val="visible"/>
                                      </p:to>
                                    </p:set>
                                    <p:animEffect transition="in" filter="wipe(right)">
                                      <p:cBhvr>
                                        <p:cTn id="55" dur="500"/>
                                        <p:tgtEl>
                                          <p:spTgt spid="404"/>
                                        </p:tgtEl>
                                      </p:cBhvr>
                                    </p:animEffect>
                                  </p:childTnLst>
                                </p:cTn>
                              </p:par>
                            </p:childTnLst>
                          </p:cTn>
                        </p:par>
                        <p:par>
                          <p:cTn id="56" fill="hold">
                            <p:stCondLst>
                              <p:cond delay="500"/>
                            </p:stCondLst>
                            <p:childTnLst>
                              <p:par>
                                <p:cTn id="57" presetID="1" presetClass="entr" presetSubtype="0" fill="hold" grpId="14" nodeType="afterEffect">
                                  <p:stCondLst>
                                    <p:cond delay="0"/>
                                  </p:stCondLst>
                                  <p:iterate>
                                    <p:tmAbs val="0"/>
                                  </p:iterate>
                                  <p:childTnLst>
                                    <p:set>
                                      <p:cBhvr>
                                        <p:cTn id="58" fill="hold"/>
                                        <p:tgtEl>
                                          <p:spTgt spid="38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5" nodeType="clickEffect">
                                  <p:stCondLst>
                                    <p:cond delay="0"/>
                                  </p:stCondLst>
                                  <p:iterate>
                                    <p:tmAbs val="0"/>
                                  </p:iterate>
                                  <p:childTnLst>
                                    <p:set>
                                      <p:cBhvr>
                                        <p:cTn id="62" fill="hold">
                                          <p:stCondLst>
                                            <p:cond delay="0"/>
                                          </p:stCondLst>
                                        </p:cTn>
                                        <p:tgtEl>
                                          <p:spTgt spid="404"/>
                                        </p:tgtEl>
                                        <p:attrNameLst>
                                          <p:attrName>style.visibility</p:attrName>
                                        </p:attrNameLst>
                                      </p:cBhvr>
                                      <p:to>
                                        <p:strVal val="hidden"/>
                                      </p:to>
                                    </p:set>
                                  </p:childTnLst>
                                </p:cTn>
                              </p:par>
                            </p:childTnLst>
                          </p:cTn>
                        </p:par>
                        <p:par>
                          <p:cTn id="63" fill="hold">
                            <p:stCondLst>
                              <p:cond delay="0"/>
                            </p:stCondLst>
                            <p:childTnLst>
                              <p:par>
                                <p:cTn id="64" presetID="1" presetClass="entr" presetSubtype="0" fill="hold" grpId="16" nodeType="afterEffect">
                                  <p:stCondLst>
                                    <p:cond delay="0"/>
                                  </p:stCondLst>
                                  <p:iterate>
                                    <p:tmAbs val="0"/>
                                  </p:iterate>
                                  <p:childTnLst>
                                    <p:set>
                                      <p:cBhvr>
                                        <p:cTn id="65" fill="hold"/>
                                        <p:tgtEl>
                                          <p:spTgt spid="378"/>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17" nodeType="clickEffect">
                                  <p:stCondLst>
                                    <p:cond delay="0"/>
                                  </p:stCondLst>
                                  <p:iterate>
                                    <p:tmAbs val="0"/>
                                  </p:iterate>
                                  <p:childTnLst>
                                    <p:set>
                                      <p:cBhvr>
                                        <p:cTn id="69" fill="hold"/>
                                        <p:tgtEl>
                                          <p:spTgt spid="40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18" nodeType="clickEffect">
                                  <p:stCondLst>
                                    <p:cond delay="0"/>
                                  </p:stCondLst>
                                  <p:iterate>
                                    <p:tmAbs val="0"/>
                                  </p:iterate>
                                  <p:childTnLst>
                                    <p:set>
                                      <p:cBhvr>
                                        <p:cTn id="73" fill="hold"/>
                                        <p:tgtEl>
                                          <p:spTgt spid="3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10" animBg="1" advAuto="0"/>
      <p:bldP spid="362" grpId="6" animBg="1" advAuto="0"/>
      <p:bldP spid="364" grpId="1" animBg="1" advAuto="0"/>
      <p:bldP spid="367" grpId="2" animBg="1" advAuto="0"/>
      <p:bldP spid="370" grpId="3" animBg="1" advAuto="0"/>
      <p:bldP spid="371" grpId="4" animBg="1" advAuto="0"/>
      <p:bldP spid="372" grpId="5" animBg="1" advAuto="0"/>
      <p:bldP spid="378" grpId="16" animBg="1" advAuto="0"/>
      <p:bldP spid="379" grpId="18" animBg="1" advAuto="0"/>
      <p:bldP spid="387" grpId="7" animBg="1" advAuto="0"/>
      <p:bldP spid="388" grpId="14" animBg="1" advAuto="0"/>
      <p:bldP spid="393" grpId="8" animBg="1" advAuto="0"/>
      <p:bldP spid="398" grpId="9" animBg="1" advAuto="0"/>
      <p:bldP spid="399" grpId="11" animBg="1" advAuto="0"/>
      <p:bldP spid="402" grpId="12" animBg="1" advAuto="0"/>
      <p:bldP spid="403" grpId="17" animBg="1" advAuto="0"/>
      <p:bldP spid="404" grpId="13" animBg="1" advAuto="0"/>
      <p:bldP spid="404" grpId="15"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Lambda Expressions"/>
          <p:cNvSpPr txBox="1">
            <a:spLocks noGrp="1"/>
          </p:cNvSpPr>
          <p:nvPr>
            <p:ph type="title"/>
          </p:nvPr>
        </p:nvSpPr>
        <p:spPr>
          <a:xfrm>
            <a:off x="1759215" y="722451"/>
            <a:ext cx="20840701" cy="859631"/>
          </a:xfrm>
          <a:prstGeom prst="rect">
            <a:avLst/>
          </a:prstGeom>
        </p:spPr>
        <p:txBody>
          <a:bodyPr/>
          <a:lstStyle/>
          <a:p>
            <a:r>
              <a:rPr dirty="0"/>
              <a:t>Lambda Expressions</a:t>
            </a:r>
          </a:p>
        </p:txBody>
      </p:sp>
      <p:sp>
        <p:nvSpPr>
          <p:cNvPr id="407" name="(Demo)"/>
          <p:cNvSpPr txBox="1"/>
          <p:nvPr/>
        </p:nvSpPr>
        <p:spPr>
          <a:xfrm>
            <a:off x="11347755" y="11538883"/>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4</a:t>
            </a:r>
            <a:r>
              <a:rPr dirty="0"/>
              <a:t>)</a:t>
            </a:r>
          </a:p>
        </p:txBody>
      </p:sp>
      <p:sp>
        <p:nvSpPr>
          <p:cNvPr id="2" name="Rectangle 1">
            <a:extLst>
              <a:ext uri="{FF2B5EF4-FFF2-40B4-BE49-F238E27FC236}">
                <a16:creationId xmlns:a16="http://schemas.microsoft.com/office/drawing/2014/main" id="{B002F1E3-0BA3-F94D-A3E4-DC7AACD54A30}"/>
              </a:ext>
            </a:extLst>
          </p:cNvPr>
          <p:cNvSpPr/>
          <p:nvPr/>
        </p:nvSpPr>
        <p:spPr>
          <a:xfrm>
            <a:off x="7828201" y="-2683074"/>
            <a:ext cx="9033883" cy="19082147"/>
          </a:xfrm>
          <a:prstGeom prst="rect">
            <a:avLst/>
          </a:prstGeom>
        </p:spPr>
        <p:txBody>
          <a:bodyPr wrap="none">
            <a:spAutoFit/>
          </a:bodyPr>
          <a:lstStyle/>
          <a:p>
            <a:pPr algn="ctr"/>
            <a:r>
              <a:rPr lang="en-US" sz="123400" dirty="0">
                <a:latin typeface="Symbol" pitchFamily="2" charset="2"/>
              </a:rPr>
              <a:t>l</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style.rotation</p:attrName>
                                        </p:attrNameLst>
                                      </p:cBhvr>
                                      <p:tavLst>
                                        <p:tav tm="0">
                                          <p:val>
                                            <p:fltVal val="720"/>
                                          </p:val>
                                        </p:tav>
                                        <p:tav tm="100000">
                                          <p:val>
                                            <p:fltVal val="0"/>
                                          </p:val>
                                        </p:tav>
                                      </p:tavLst>
                                    </p:anim>
                                    <p:anim calcmode="lin" valueType="num">
                                      <p:cBhvr>
                                        <p:cTn id="9" dur="2000" fill="hold"/>
                                        <p:tgtEl>
                                          <p:spTgt spid="2"/>
                                        </p:tgtEl>
                                        <p:attrNameLst>
                                          <p:attrName>ppt_h</p:attrName>
                                        </p:attrNameLst>
                                      </p:cBhvr>
                                      <p:tavLst>
                                        <p:tav tm="0">
                                          <p:val>
                                            <p:fltVal val="0"/>
                                          </p:val>
                                        </p:tav>
                                        <p:tav tm="100000">
                                          <p:val>
                                            <p:strVal val="#ppt_h"/>
                                          </p:val>
                                        </p:tav>
                                      </p:tavLst>
                                    </p:anim>
                                    <p:anim calcmode="lin" valueType="num">
                                      <p:cBhvr>
                                        <p:cTn id="10" dur="2000" fill="hold"/>
                                        <p:tgtEl>
                                          <p:spTgt spid="2"/>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1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11" name="Lambda Expressions"/>
          <p:cNvSpPr txBox="1">
            <a:spLocks noGrp="1"/>
          </p:cNvSpPr>
          <p:nvPr>
            <p:ph type="title"/>
          </p:nvPr>
        </p:nvSpPr>
        <p:spPr>
          <a:prstGeom prst="rect">
            <a:avLst/>
          </a:prstGeom>
        </p:spPr>
        <p:txBody>
          <a:bodyPr/>
          <a:lstStyle/>
          <a:p>
            <a:r>
              <a:t>Lambda Expressions</a:t>
            </a:r>
          </a:p>
        </p:txBody>
      </p:sp>
      <p:sp>
        <p:nvSpPr>
          <p:cNvPr id="412" name="&gt;&gt;&gt; x = 10"/>
          <p:cNvSpPr txBox="1"/>
          <p:nvPr/>
        </p:nvSpPr>
        <p:spPr>
          <a:xfrm>
            <a:off x="4800600" y="2901950"/>
            <a:ext cx="2642315"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&gt;&gt;&gt; x = 10</a:t>
            </a:r>
          </a:p>
        </p:txBody>
      </p:sp>
      <p:sp>
        <p:nvSpPr>
          <p:cNvPr id="413" name="&gt;&gt;&gt; square = x * x"/>
          <p:cNvSpPr txBox="1"/>
          <p:nvPr/>
        </p:nvSpPr>
        <p:spPr>
          <a:xfrm>
            <a:off x="4800600" y="4641850"/>
            <a:ext cx="459970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&gt;&gt;&gt; square = x * x</a:t>
            </a:r>
          </a:p>
        </p:txBody>
      </p:sp>
      <p:sp>
        <p:nvSpPr>
          <p:cNvPr id="414" name="&gt;&gt;&gt; square = lambda x: x * x"/>
          <p:cNvSpPr txBox="1"/>
          <p:nvPr/>
        </p:nvSpPr>
        <p:spPr>
          <a:xfrm>
            <a:off x="4800600" y="6369050"/>
            <a:ext cx="7046437"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&gt;&gt;&gt; square = lambda x: x * x</a:t>
            </a:r>
          </a:p>
        </p:txBody>
      </p:sp>
      <p:sp>
        <p:nvSpPr>
          <p:cNvPr id="415" name="&gt;&gt;&gt; square(4)…"/>
          <p:cNvSpPr txBox="1"/>
          <p:nvPr/>
        </p:nvSpPr>
        <p:spPr>
          <a:xfrm>
            <a:off x="4800600" y="9359900"/>
            <a:ext cx="3621009"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&gt;&gt;&gt; square(4)</a:t>
            </a:r>
          </a:p>
          <a:p>
            <a:r>
              <a:t>16</a:t>
            </a:r>
          </a:p>
        </p:txBody>
      </p:sp>
      <p:grpSp>
        <p:nvGrpSpPr>
          <p:cNvPr id="418" name="Group"/>
          <p:cNvGrpSpPr/>
          <p:nvPr/>
        </p:nvGrpSpPr>
        <p:grpSpPr>
          <a:xfrm>
            <a:off x="7937500" y="2488675"/>
            <a:ext cx="6631142" cy="2781825"/>
            <a:chOff x="0" y="0"/>
            <a:chExt cx="6631141" cy="2781824"/>
          </a:xfrm>
        </p:grpSpPr>
        <p:sp>
          <p:nvSpPr>
            <p:cNvPr id="416" name="An expression: this one evaluates to a number"/>
            <p:cNvSpPr/>
            <p:nvPr/>
          </p:nvSpPr>
          <p:spPr>
            <a:xfrm>
              <a:off x="379169" y="0"/>
              <a:ext cx="6251973" cy="2142332"/>
            </a:xfrm>
            <a:custGeom>
              <a:avLst/>
              <a:gdLst/>
              <a:ahLst/>
              <a:cxnLst>
                <a:cxn ang="0">
                  <a:pos x="wd2" y="hd2"/>
                </a:cxn>
                <a:cxn ang="5400000">
                  <a:pos x="wd2" y="hd2"/>
                </a:cxn>
                <a:cxn ang="10800000">
                  <a:pos x="wd2" y="hd2"/>
                </a:cxn>
                <a:cxn ang="16200000">
                  <a:pos x="wd2" y="hd2"/>
                </a:cxn>
              </a:cxnLst>
              <a:rect l="0" t="0" r="r" b="b"/>
              <a:pathLst>
                <a:path w="21600" h="21600" extrusionOk="0">
                  <a:moveTo>
                    <a:pt x="878" y="0"/>
                  </a:moveTo>
                  <a:cubicBezTo>
                    <a:pt x="393" y="0"/>
                    <a:pt x="0" y="1147"/>
                    <a:pt x="0" y="2561"/>
                  </a:cubicBezTo>
                  <a:lnTo>
                    <a:pt x="0" y="15506"/>
                  </a:lnTo>
                  <a:cubicBezTo>
                    <a:pt x="0" y="16920"/>
                    <a:pt x="393" y="18067"/>
                    <a:pt x="878" y="18067"/>
                  </a:cubicBezTo>
                  <a:lnTo>
                    <a:pt x="1275" y="18067"/>
                  </a:lnTo>
                  <a:lnTo>
                    <a:pt x="1714" y="21600"/>
                  </a:lnTo>
                  <a:lnTo>
                    <a:pt x="2153" y="18067"/>
                  </a:lnTo>
                  <a:lnTo>
                    <a:pt x="20722" y="18067"/>
                  </a:lnTo>
                  <a:cubicBezTo>
                    <a:pt x="21207" y="18067"/>
                    <a:pt x="21600" y="16920"/>
                    <a:pt x="21600" y="15506"/>
                  </a:cubicBezTo>
                  <a:lnTo>
                    <a:pt x="21600" y="2561"/>
                  </a:lnTo>
                  <a:cubicBezTo>
                    <a:pt x="21600" y="1147"/>
                    <a:pt x="21207" y="0"/>
                    <a:pt x="20722" y="0"/>
                  </a:cubicBezTo>
                  <a:lnTo>
                    <a:pt x="878"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An expression: this one evaluates to a number</a:t>
              </a:r>
            </a:p>
          </p:txBody>
        </p:sp>
        <p:sp>
          <p:nvSpPr>
            <p:cNvPr id="417" name="Rounded Rectangle"/>
            <p:cNvSpPr/>
            <p:nvPr/>
          </p:nvSpPr>
          <p:spPr>
            <a:xfrm>
              <a:off x="0" y="2172224"/>
              <a:ext cx="1562100" cy="609601"/>
            </a:xfrm>
            <a:prstGeom prst="roundRect">
              <a:avLst>
                <a:gd name="adj" fmla="val 31250"/>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421" name="Group"/>
          <p:cNvGrpSpPr/>
          <p:nvPr/>
        </p:nvGrpSpPr>
        <p:grpSpPr>
          <a:xfrm>
            <a:off x="7988300" y="4584700"/>
            <a:ext cx="10744200" cy="2565400"/>
            <a:chOff x="0" y="0"/>
            <a:chExt cx="10744200" cy="2565400"/>
          </a:xfrm>
        </p:grpSpPr>
        <p:sp>
          <p:nvSpPr>
            <p:cNvPr id="419" name="Also an expression: evaluates to a function"/>
            <p:cNvSpPr/>
            <p:nvPr/>
          </p:nvSpPr>
          <p:spPr>
            <a:xfrm>
              <a:off x="4164012" y="0"/>
              <a:ext cx="6580188" cy="1856582"/>
            </a:xfrm>
            <a:custGeom>
              <a:avLst/>
              <a:gdLst/>
              <a:ahLst/>
              <a:cxnLst>
                <a:cxn ang="0">
                  <a:pos x="wd2" y="hd2"/>
                </a:cxn>
                <a:cxn ang="5400000">
                  <a:pos x="wd2" y="hd2"/>
                </a:cxn>
                <a:cxn ang="10800000">
                  <a:pos x="wd2" y="hd2"/>
                </a:cxn>
                <a:cxn ang="16200000">
                  <a:pos x="wd2" y="hd2"/>
                </a:cxn>
              </a:cxnLst>
              <a:rect l="0" t="0" r="r" b="b"/>
              <a:pathLst>
                <a:path w="21600" h="21600" extrusionOk="0">
                  <a:moveTo>
                    <a:pt x="1923" y="0"/>
                  </a:moveTo>
                  <a:cubicBezTo>
                    <a:pt x="1462" y="0"/>
                    <a:pt x="1089" y="1323"/>
                    <a:pt x="1089" y="2955"/>
                  </a:cubicBezTo>
                  <a:lnTo>
                    <a:pt x="1089" y="17643"/>
                  </a:lnTo>
                  <a:lnTo>
                    <a:pt x="0" y="21600"/>
                  </a:lnTo>
                  <a:lnTo>
                    <a:pt x="1537" y="20487"/>
                  </a:lnTo>
                  <a:cubicBezTo>
                    <a:pt x="1653" y="20703"/>
                    <a:pt x="1783" y="20834"/>
                    <a:pt x="1923" y="20834"/>
                  </a:cubicBezTo>
                  <a:lnTo>
                    <a:pt x="20766" y="20834"/>
                  </a:lnTo>
                  <a:cubicBezTo>
                    <a:pt x="21227" y="20834"/>
                    <a:pt x="21600" y="19510"/>
                    <a:pt x="21600" y="17878"/>
                  </a:cubicBezTo>
                  <a:lnTo>
                    <a:pt x="21600" y="2955"/>
                  </a:lnTo>
                  <a:cubicBezTo>
                    <a:pt x="21600" y="1323"/>
                    <a:pt x="21227" y="0"/>
                    <a:pt x="20766" y="0"/>
                  </a:cubicBezTo>
                  <a:lnTo>
                    <a:pt x="1923"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Also an expression: evaluates to a function</a:t>
              </a:r>
            </a:p>
          </p:txBody>
        </p:sp>
        <p:sp>
          <p:nvSpPr>
            <p:cNvPr id="420" name="Rounded Rectangle"/>
            <p:cNvSpPr/>
            <p:nvPr/>
          </p:nvSpPr>
          <p:spPr>
            <a:xfrm>
              <a:off x="0" y="1752600"/>
              <a:ext cx="4051300" cy="812800"/>
            </a:xfrm>
            <a:prstGeom prst="roundRect">
              <a:avLst>
                <a:gd name="adj" fmla="val 23438"/>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424" name="Group"/>
          <p:cNvGrpSpPr/>
          <p:nvPr/>
        </p:nvGrpSpPr>
        <p:grpSpPr>
          <a:xfrm>
            <a:off x="10248900" y="6959600"/>
            <a:ext cx="8496300" cy="2317750"/>
            <a:chOff x="0" y="0"/>
            <a:chExt cx="8496300" cy="2317750"/>
          </a:xfrm>
        </p:grpSpPr>
        <p:sp>
          <p:nvSpPr>
            <p:cNvPr id="422" name="that returns the value of &quot;x * x&quot;"/>
            <p:cNvSpPr txBox="1"/>
            <p:nvPr/>
          </p:nvSpPr>
          <p:spPr>
            <a:xfrm>
              <a:off x="0" y="1733550"/>
              <a:ext cx="849630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solidFill>
                    <a:srgbClr val="00A633"/>
                  </a:solidFill>
                  <a:uFill>
                    <a:solidFill>
                      <a:srgbClr val="00A633"/>
                    </a:solidFill>
                  </a:uFill>
                </a:defRPr>
              </a:lvl1pPr>
            </a:lstStyle>
            <a:p>
              <a:r>
                <a:t>that returns the value of "x * x"</a:t>
              </a:r>
            </a:p>
          </p:txBody>
        </p:sp>
        <p:sp>
          <p:nvSpPr>
            <p:cNvPr id="423" name="Line"/>
            <p:cNvSpPr/>
            <p:nvPr/>
          </p:nvSpPr>
          <p:spPr>
            <a:xfrm>
              <a:off x="298343" y="0"/>
              <a:ext cx="1268520" cy="0"/>
            </a:xfrm>
            <a:prstGeom prst="line">
              <a:avLst/>
            </a:prstGeom>
            <a:noFill/>
            <a:ln w="63500" cap="flat">
              <a:solidFill>
                <a:srgbClr val="00A633"/>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427" name="Group"/>
          <p:cNvGrpSpPr/>
          <p:nvPr/>
        </p:nvGrpSpPr>
        <p:grpSpPr>
          <a:xfrm>
            <a:off x="8940800" y="6959600"/>
            <a:ext cx="5823070" cy="1695450"/>
            <a:chOff x="0" y="0"/>
            <a:chExt cx="5823068" cy="1695450"/>
          </a:xfrm>
        </p:grpSpPr>
        <p:sp>
          <p:nvSpPr>
            <p:cNvPr id="425" name="with formal parameter x"/>
            <p:cNvSpPr txBox="1"/>
            <p:nvPr/>
          </p:nvSpPr>
          <p:spPr>
            <a:xfrm>
              <a:off x="0" y="1111250"/>
              <a:ext cx="582307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FF1713"/>
                  </a:solidFill>
                  <a:uFill>
                    <a:solidFill>
                      <a:srgbClr val="FF1713"/>
                    </a:solidFill>
                  </a:uFill>
                </a:defRPr>
              </a:lvl1pPr>
            </a:lstStyle>
            <a:p>
              <a:r>
                <a:t>with formal parameter x</a:t>
              </a:r>
            </a:p>
          </p:txBody>
        </p:sp>
        <p:sp>
          <p:nvSpPr>
            <p:cNvPr id="426" name="Line"/>
            <p:cNvSpPr/>
            <p:nvPr/>
          </p:nvSpPr>
          <p:spPr>
            <a:xfrm>
              <a:off x="838200" y="0"/>
              <a:ext cx="342900" cy="0"/>
            </a:xfrm>
            <a:prstGeom prst="line">
              <a:avLst/>
            </a:prstGeom>
            <a:noFill/>
            <a:ln w="63500" cap="flat">
              <a:solidFill>
                <a:srgbClr val="FF1713"/>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430" name="Group"/>
          <p:cNvGrpSpPr/>
          <p:nvPr/>
        </p:nvGrpSpPr>
        <p:grpSpPr>
          <a:xfrm>
            <a:off x="7937500" y="6959600"/>
            <a:ext cx="2642315" cy="1060450"/>
            <a:chOff x="0" y="0"/>
            <a:chExt cx="2642314" cy="1060450"/>
          </a:xfrm>
        </p:grpSpPr>
        <p:sp>
          <p:nvSpPr>
            <p:cNvPr id="428" name="A function"/>
            <p:cNvSpPr txBox="1"/>
            <p:nvPr/>
          </p:nvSpPr>
          <p:spPr>
            <a:xfrm>
              <a:off x="0" y="476250"/>
              <a:ext cx="2642315"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007ECF"/>
                  </a:solidFill>
                  <a:uFill>
                    <a:solidFill>
                      <a:srgbClr val="007ECF"/>
                    </a:solidFill>
                  </a:uFill>
                </a:defRPr>
              </a:lvl1pPr>
            </a:lstStyle>
            <a:p>
              <a:r>
                <a:t>A function</a:t>
              </a:r>
            </a:p>
          </p:txBody>
        </p:sp>
        <p:sp>
          <p:nvSpPr>
            <p:cNvPr id="429" name="Line"/>
            <p:cNvSpPr/>
            <p:nvPr/>
          </p:nvSpPr>
          <p:spPr>
            <a:xfrm>
              <a:off x="177800" y="0"/>
              <a:ext cx="1485900" cy="0"/>
            </a:xfrm>
            <a:prstGeom prst="line">
              <a:avLst/>
            </a:prstGeom>
            <a:noFill/>
            <a:ln w="63500" cap="flat">
              <a:solidFill>
                <a:srgbClr val="007ECF"/>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431" name="Lambda expressions are not common in Python, but important in general"/>
          <p:cNvSpPr txBox="1"/>
          <p:nvPr/>
        </p:nvSpPr>
        <p:spPr>
          <a:xfrm>
            <a:off x="4238037" y="11145837"/>
            <a:ext cx="17078049"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Lambda expressions are not common in Python, but important in general</a:t>
            </a:r>
          </a:p>
        </p:txBody>
      </p:sp>
      <p:sp>
        <p:nvSpPr>
          <p:cNvPr id="432" name="Important: No &quot;return&quot; keyword!"/>
          <p:cNvSpPr/>
          <p:nvPr/>
        </p:nvSpPr>
        <p:spPr>
          <a:xfrm>
            <a:off x="12217400" y="6680200"/>
            <a:ext cx="8915400" cy="1054100"/>
          </a:xfrm>
          <a:custGeom>
            <a:avLst/>
            <a:gdLst/>
            <a:ahLst/>
            <a:cxnLst>
              <a:cxn ang="0">
                <a:pos x="wd2" y="hd2"/>
              </a:cxn>
              <a:cxn ang="5400000">
                <a:pos x="wd2" y="hd2"/>
              </a:cxn>
              <a:cxn ang="10800000">
                <a:pos x="wd2" y="hd2"/>
              </a:cxn>
              <a:cxn ang="16200000">
                <a:pos x="wd2" y="hd2"/>
              </a:cxn>
            </a:cxnLst>
            <a:rect l="0" t="0" r="r" b="b"/>
            <a:pathLst>
              <a:path w="21600" h="21600" extrusionOk="0">
                <a:moveTo>
                  <a:pt x="1262" y="0"/>
                </a:moveTo>
                <a:cubicBezTo>
                  <a:pt x="1124" y="0"/>
                  <a:pt x="998" y="394"/>
                  <a:pt x="895" y="1041"/>
                </a:cubicBezTo>
                <a:lnTo>
                  <a:pt x="0" y="1822"/>
                </a:lnTo>
                <a:lnTo>
                  <a:pt x="646" y="6587"/>
                </a:lnTo>
                <a:lnTo>
                  <a:pt x="646" y="16395"/>
                </a:lnTo>
                <a:cubicBezTo>
                  <a:pt x="646" y="19270"/>
                  <a:pt x="922" y="21600"/>
                  <a:pt x="1262" y="21600"/>
                </a:cubicBezTo>
                <a:lnTo>
                  <a:pt x="20985" y="21600"/>
                </a:lnTo>
                <a:cubicBezTo>
                  <a:pt x="21324" y="21600"/>
                  <a:pt x="21600" y="19270"/>
                  <a:pt x="21600" y="16395"/>
                </a:cubicBezTo>
                <a:lnTo>
                  <a:pt x="21600" y="5205"/>
                </a:lnTo>
                <a:cubicBezTo>
                  <a:pt x="21600" y="2330"/>
                  <a:pt x="21324" y="0"/>
                  <a:pt x="20985" y="0"/>
                </a:cubicBezTo>
                <a:lnTo>
                  <a:pt x="1262" y="0"/>
                </a:lnTo>
                <a:close/>
              </a:path>
            </a:pathLst>
          </a:custGeom>
          <a:solidFill>
            <a:srgbClr val="DCE4EC"/>
          </a:solidFill>
          <a:ln w="25400">
            <a:solidFill>
              <a:srgbClr val="4B4B4B"/>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defRPr>
                <a:solidFill>
                  <a:srgbClr val="4B4B4B"/>
                </a:solidFill>
                <a:uFill>
                  <a:solidFill>
                    <a:srgbClr val="4B4B4B"/>
                  </a:solidFill>
                </a:uFill>
              </a:defRPr>
            </a:pPr>
            <a:r>
              <a:t>Important: No "return" keyword!</a:t>
            </a:r>
          </a:p>
        </p:txBody>
      </p:sp>
      <p:grpSp>
        <p:nvGrpSpPr>
          <p:cNvPr id="435" name="Group"/>
          <p:cNvGrpSpPr/>
          <p:nvPr/>
        </p:nvGrpSpPr>
        <p:grpSpPr>
          <a:xfrm>
            <a:off x="12484100" y="8704460"/>
            <a:ext cx="8077200" cy="1976240"/>
            <a:chOff x="0" y="0"/>
            <a:chExt cx="8077200" cy="1976239"/>
          </a:xfrm>
        </p:grpSpPr>
        <p:sp>
          <p:nvSpPr>
            <p:cNvPr id="433" name="Must be a single expression"/>
            <p:cNvSpPr/>
            <p:nvPr/>
          </p:nvSpPr>
          <p:spPr>
            <a:xfrm>
              <a:off x="0" y="752673"/>
              <a:ext cx="8077200" cy="1223567"/>
            </a:xfrm>
            <a:custGeom>
              <a:avLst/>
              <a:gdLst/>
              <a:ahLst/>
              <a:cxnLst>
                <a:cxn ang="0">
                  <a:pos x="wd2" y="hd2"/>
                </a:cxn>
                <a:cxn ang="5400000">
                  <a:pos x="wd2" y="hd2"/>
                </a:cxn>
                <a:cxn ang="10800000">
                  <a:pos x="wd2" y="hd2"/>
                </a:cxn>
                <a:cxn ang="16200000">
                  <a:pos x="wd2" y="hd2"/>
                </a:cxn>
              </a:cxnLst>
              <a:rect l="0" t="0" r="r" b="b"/>
              <a:pathLst>
                <a:path w="21600" h="21600" extrusionOk="0">
                  <a:moveTo>
                    <a:pt x="13764" y="0"/>
                  </a:moveTo>
                  <a:lnTo>
                    <a:pt x="13425" y="2992"/>
                  </a:lnTo>
                  <a:lnTo>
                    <a:pt x="679" y="2992"/>
                  </a:lnTo>
                  <a:cubicBezTo>
                    <a:pt x="304" y="2992"/>
                    <a:pt x="0" y="4999"/>
                    <a:pt x="0" y="7476"/>
                  </a:cubicBezTo>
                  <a:lnTo>
                    <a:pt x="0" y="17116"/>
                  </a:lnTo>
                  <a:cubicBezTo>
                    <a:pt x="0" y="19592"/>
                    <a:pt x="304" y="21600"/>
                    <a:pt x="679" y="21600"/>
                  </a:cubicBezTo>
                  <a:lnTo>
                    <a:pt x="20921" y="21600"/>
                  </a:lnTo>
                  <a:cubicBezTo>
                    <a:pt x="21296" y="21600"/>
                    <a:pt x="21600" y="19592"/>
                    <a:pt x="21600" y="17116"/>
                  </a:cubicBezTo>
                  <a:lnTo>
                    <a:pt x="21600" y="7476"/>
                  </a:lnTo>
                  <a:cubicBezTo>
                    <a:pt x="21600" y="4999"/>
                    <a:pt x="21296" y="2992"/>
                    <a:pt x="20921" y="2992"/>
                  </a:cubicBezTo>
                  <a:lnTo>
                    <a:pt x="14104" y="2992"/>
                  </a:lnTo>
                  <a:lnTo>
                    <a:pt x="13764"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Must be a single expression</a:t>
              </a:r>
            </a:p>
          </p:txBody>
        </p:sp>
        <p:sp>
          <p:nvSpPr>
            <p:cNvPr id="434" name="Rounded Rectangle"/>
            <p:cNvSpPr/>
            <p:nvPr/>
          </p:nvSpPr>
          <p:spPr>
            <a:xfrm>
              <a:off x="4470400" y="0"/>
              <a:ext cx="1333500" cy="609600"/>
            </a:xfrm>
            <a:prstGeom prst="roundRect">
              <a:avLst>
                <a:gd name="adj" fmla="val 31250"/>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43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437" name="Lambda expressions in Python cannot contain statements at all!"/>
          <p:cNvSpPr txBox="1"/>
          <p:nvPr/>
        </p:nvSpPr>
        <p:spPr>
          <a:xfrm>
            <a:off x="4238037" y="11984037"/>
            <a:ext cx="1536533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Lambda expressions in Python cannot contain statements at all!</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4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4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4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43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4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43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3" nodeType="clickEffect">
                                  <p:stCondLst>
                                    <p:cond delay="0"/>
                                  </p:stCondLst>
                                  <p:iterate>
                                    <p:tmAbs val="0"/>
                                  </p:iterate>
                                  <p:childTnLst>
                                    <p:set>
                                      <p:cBhvr>
                                        <p:cTn id="54" fill="hold"/>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2" grpId="1" animBg="1" advAuto="0"/>
      <p:bldP spid="413" grpId="2" animBg="1" advAuto="0"/>
      <p:bldP spid="414" grpId="4" animBg="1" advAuto="0"/>
      <p:bldP spid="415" grpId="11" animBg="1" advAuto="0"/>
      <p:bldP spid="418" grpId="3" animBg="1" advAuto="0"/>
      <p:bldP spid="421" grpId="5" animBg="1" advAuto="0"/>
      <p:bldP spid="424" grpId="8" animBg="1" advAuto="0"/>
      <p:bldP spid="427" grpId="7" animBg="1" advAuto="0"/>
      <p:bldP spid="430" grpId="6" animBg="1" advAuto="0"/>
      <p:bldP spid="431" grpId="12" animBg="1" advAuto="0"/>
      <p:bldP spid="432" grpId="9" animBg="1" advAuto="0"/>
      <p:bldP spid="435" grpId="10" animBg="1" advAuto="0"/>
      <p:bldP spid="437" grpId="1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9" name="Screen Shot 2014-09-11 at 2.09.31 PM.png" descr="Screen Shot 2014-09-11 at 2.09.31 PM.png"/>
          <p:cNvPicPr>
            <a:picLocks noChangeAspect="1"/>
          </p:cNvPicPr>
          <p:nvPr/>
        </p:nvPicPr>
        <p:blipFill>
          <a:blip r:embed="rId2">
            <a:extLst/>
          </a:blip>
          <a:stretch>
            <a:fillRect/>
          </a:stretch>
        </p:blipFill>
        <p:spPr>
          <a:xfrm>
            <a:off x="477112" y="8832353"/>
            <a:ext cx="11633201" cy="3378201"/>
          </a:xfrm>
          <a:prstGeom prst="rect">
            <a:avLst/>
          </a:prstGeom>
          <a:ln w="12700"/>
        </p:spPr>
      </p:pic>
      <p:sp>
        <p:nvSpPr>
          <p:cNvPr id="440"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41"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42" name="Lambda Expressions Versus Def Statements"/>
          <p:cNvSpPr txBox="1">
            <a:spLocks noGrp="1"/>
          </p:cNvSpPr>
          <p:nvPr>
            <p:ph type="title"/>
          </p:nvPr>
        </p:nvSpPr>
        <p:spPr>
          <a:prstGeom prst="rect">
            <a:avLst/>
          </a:prstGeom>
        </p:spPr>
        <p:txBody>
          <a:bodyPr/>
          <a:lstStyle/>
          <a:p>
            <a:r>
              <a:t>Lambda Expressions Versus Def Statements</a:t>
            </a:r>
          </a:p>
        </p:txBody>
      </p:sp>
      <p:grpSp>
        <p:nvGrpSpPr>
          <p:cNvPr id="445" name="Group"/>
          <p:cNvGrpSpPr/>
          <p:nvPr/>
        </p:nvGrpSpPr>
        <p:grpSpPr>
          <a:xfrm>
            <a:off x="4584700" y="2336800"/>
            <a:ext cx="6067743" cy="2101850"/>
            <a:chOff x="0" y="0"/>
            <a:chExt cx="6067742" cy="2101850"/>
          </a:xfrm>
        </p:grpSpPr>
        <p:pic>
          <p:nvPicPr>
            <p:cNvPr id="443" name="PeaShooter.png" descr="PeaShooter.png"/>
            <p:cNvPicPr>
              <a:picLocks noChangeAspect="1"/>
            </p:cNvPicPr>
            <p:nvPr/>
          </p:nvPicPr>
          <p:blipFill>
            <a:blip r:embed="rId3">
              <a:extLst/>
            </a:blip>
            <a:stretch>
              <a:fillRect/>
            </a:stretch>
          </p:blipFill>
          <p:spPr>
            <a:xfrm>
              <a:off x="2527300" y="0"/>
              <a:ext cx="1381213" cy="1612900"/>
            </a:xfrm>
            <a:prstGeom prst="rect">
              <a:avLst/>
            </a:prstGeom>
            <a:ln w="12700" cap="flat">
              <a:noFill/>
              <a:round/>
            </a:ln>
            <a:effectLst/>
          </p:spPr>
        </p:pic>
        <p:sp>
          <p:nvSpPr>
            <p:cNvPr id="444" name="square = lambda x: x * x"/>
            <p:cNvSpPr txBox="1"/>
            <p:nvPr/>
          </p:nvSpPr>
          <p:spPr>
            <a:xfrm>
              <a:off x="0" y="1517650"/>
              <a:ext cx="6067743"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square = lambda x: x * x</a:t>
              </a:r>
            </a:p>
          </p:txBody>
        </p:sp>
      </p:grpSp>
      <p:grpSp>
        <p:nvGrpSpPr>
          <p:cNvPr id="448" name="Group"/>
          <p:cNvGrpSpPr/>
          <p:nvPr/>
        </p:nvGrpSpPr>
        <p:grpSpPr>
          <a:xfrm>
            <a:off x="14884400" y="2146300"/>
            <a:ext cx="6159500" cy="2578100"/>
            <a:chOff x="0" y="0"/>
            <a:chExt cx="6159499" cy="2578099"/>
          </a:xfrm>
        </p:grpSpPr>
        <p:pic>
          <p:nvPicPr>
            <p:cNvPr id="446" name="plants-vs-zombie-papercraft-002.jpg" descr="plants-vs-zombie-papercraft-002.jpg"/>
            <p:cNvPicPr>
              <a:picLocks noChangeAspect="1"/>
            </p:cNvPicPr>
            <p:nvPr/>
          </p:nvPicPr>
          <p:blipFill>
            <a:blip r:embed="rId4">
              <a:extLst/>
            </a:blip>
            <a:stretch>
              <a:fillRect/>
            </a:stretch>
          </p:blipFill>
          <p:spPr>
            <a:xfrm>
              <a:off x="3581400" y="0"/>
              <a:ext cx="2578100" cy="2578100"/>
            </a:xfrm>
            <a:prstGeom prst="rect">
              <a:avLst/>
            </a:prstGeom>
            <a:ln w="12700" cap="flat">
              <a:noFill/>
              <a:round/>
            </a:ln>
            <a:effectLst/>
          </p:spPr>
        </p:pic>
        <p:sp>
          <p:nvSpPr>
            <p:cNvPr id="447" name="def square(x):…"/>
            <p:cNvSpPr txBox="1"/>
            <p:nvPr/>
          </p:nvSpPr>
          <p:spPr>
            <a:xfrm>
              <a:off x="0" y="1460500"/>
              <a:ext cx="4110356" cy="10668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def square(x):</a:t>
              </a:r>
            </a:p>
            <a:p>
              <a:r>
                <a:t>    return x * x</a:t>
              </a:r>
            </a:p>
          </p:txBody>
        </p:sp>
      </p:grpSp>
      <p:sp>
        <p:nvSpPr>
          <p:cNvPr id="449" name="VS"/>
          <p:cNvSpPr txBox="1"/>
          <p:nvPr/>
        </p:nvSpPr>
        <p:spPr>
          <a:xfrm>
            <a:off x="12311136" y="3605212"/>
            <a:ext cx="990770" cy="863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5200" b="1"/>
            </a:lvl1pPr>
          </a:lstStyle>
          <a:p>
            <a:r>
              <a:t>VS</a:t>
            </a:r>
          </a:p>
        </p:txBody>
      </p:sp>
      <p:sp>
        <p:nvSpPr>
          <p:cNvPr id="450" name="Both create a function with the same domain, range, and behavior.…"/>
          <p:cNvSpPr txBox="1"/>
          <p:nvPr/>
        </p:nvSpPr>
        <p:spPr>
          <a:xfrm>
            <a:off x="2103472" y="5026025"/>
            <a:ext cx="21628101" cy="3251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462280" indent="-381000">
              <a:spcBef>
                <a:spcPts val="3200"/>
              </a:spcBef>
              <a:buSzPct val="100000"/>
              <a:buChar char="•"/>
            </a:pPr>
            <a:r>
              <a:t>Both create a function with the same domain, range, and behavior.</a:t>
            </a:r>
          </a:p>
          <a:p>
            <a:pPr marL="462280" indent="-381000">
              <a:spcBef>
                <a:spcPts val="3200"/>
              </a:spcBef>
              <a:buSzPct val="100000"/>
              <a:buChar char="•"/>
            </a:pPr>
            <a:r>
              <a:t>Both bind that function to the name square.</a:t>
            </a:r>
          </a:p>
          <a:p>
            <a:pPr marL="462280" indent="-381000">
              <a:spcBef>
                <a:spcPts val="3200"/>
              </a:spcBef>
              <a:buSzPct val="100000"/>
              <a:buChar char="•"/>
            </a:pPr>
            <a:r>
              <a:t>Only the def statement gives the function an intrinsic name, which shows up in environment diagrams but doesn't affect execution (unless the function is printed).</a:t>
            </a:r>
          </a:p>
        </p:txBody>
      </p:sp>
      <p:grpSp>
        <p:nvGrpSpPr>
          <p:cNvPr id="453" name="Group"/>
          <p:cNvGrpSpPr/>
          <p:nvPr/>
        </p:nvGrpSpPr>
        <p:grpSpPr>
          <a:xfrm>
            <a:off x="6337300" y="8894960"/>
            <a:ext cx="3721100" cy="2509640"/>
            <a:chOff x="0" y="0"/>
            <a:chExt cx="3721100" cy="2509639"/>
          </a:xfrm>
        </p:grpSpPr>
        <p:sp>
          <p:nvSpPr>
            <p:cNvPr id="451" name="The Greek letter lambda"/>
            <p:cNvSpPr/>
            <p:nvPr/>
          </p:nvSpPr>
          <p:spPr>
            <a:xfrm>
              <a:off x="0" y="757039"/>
              <a:ext cx="3721100" cy="1752601"/>
            </a:xfrm>
            <a:custGeom>
              <a:avLst/>
              <a:gdLst/>
              <a:ahLst/>
              <a:cxnLst>
                <a:cxn ang="0">
                  <a:pos x="wd2" y="hd2"/>
                </a:cxn>
                <a:cxn ang="5400000">
                  <a:pos x="wd2" y="hd2"/>
                </a:cxn>
                <a:cxn ang="10800000">
                  <a:pos x="wd2" y="hd2"/>
                </a:cxn>
                <a:cxn ang="16200000">
                  <a:pos x="wd2" y="hd2"/>
                </a:cxn>
              </a:cxnLst>
              <a:rect l="0" t="0" r="r" b="b"/>
              <a:pathLst>
                <a:path w="21600" h="21600" extrusionOk="0">
                  <a:moveTo>
                    <a:pt x="8075" y="0"/>
                  </a:moveTo>
                  <a:lnTo>
                    <a:pt x="7337" y="2191"/>
                  </a:lnTo>
                  <a:lnTo>
                    <a:pt x="1474" y="2191"/>
                  </a:lnTo>
                  <a:cubicBezTo>
                    <a:pt x="660" y="2191"/>
                    <a:pt x="0" y="3593"/>
                    <a:pt x="0" y="5322"/>
                  </a:cubicBezTo>
                  <a:lnTo>
                    <a:pt x="0" y="18470"/>
                  </a:lnTo>
                  <a:cubicBezTo>
                    <a:pt x="0" y="20198"/>
                    <a:pt x="660" y="21600"/>
                    <a:pt x="1474" y="21600"/>
                  </a:cubicBezTo>
                  <a:lnTo>
                    <a:pt x="20126" y="21600"/>
                  </a:lnTo>
                  <a:cubicBezTo>
                    <a:pt x="20940" y="21600"/>
                    <a:pt x="21600" y="20198"/>
                    <a:pt x="21600" y="18470"/>
                  </a:cubicBezTo>
                  <a:lnTo>
                    <a:pt x="21600" y="5322"/>
                  </a:lnTo>
                  <a:cubicBezTo>
                    <a:pt x="21600" y="3593"/>
                    <a:pt x="20940" y="2191"/>
                    <a:pt x="20126" y="2191"/>
                  </a:cubicBezTo>
                  <a:lnTo>
                    <a:pt x="8810" y="2191"/>
                  </a:lnTo>
                  <a:lnTo>
                    <a:pt x="8075"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The Greek letter lambda</a:t>
              </a:r>
            </a:p>
          </p:txBody>
        </p:sp>
        <p:sp>
          <p:nvSpPr>
            <p:cNvPr id="452" name="Rounded Rectangle"/>
            <p:cNvSpPr/>
            <p:nvPr/>
          </p:nvSpPr>
          <p:spPr>
            <a:xfrm>
              <a:off x="1244600" y="0"/>
              <a:ext cx="342900" cy="609600"/>
            </a:xfrm>
            <a:prstGeom prst="roundRect">
              <a:avLst>
                <a:gd name="adj" fmla="val 50000"/>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454" name="Rounded Rectangle"/>
          <p:cNvSpPr/>
          <p:nvPr/>
        </p:nvSpPr>
        <p:spPr>
          <a:xfrm>
            <a:off x="4000500" y="9461500"/>
            <a:ext cx="1320800" cy="533400"/>
          </a:xfrm>
          <a:prstGeom prst="roundRect">
            <a:avLst>
              <a:gd name="adj" fmla="val 35714"/>
            </a:avLst>
          </a:prstGeom>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45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pic>
        <p:nvPicPr>
          <p:cNvPr id="456" name="Screen Shot 2014-09-11 at 2.10.36 PM.png" descr="Screen Shot 2014-09-11 at 2.10.36 PM.png"/>
          <p:cNvPicPr>
            <a:picLocks noChangeAspect="1"/>
          </p:cNvPicPr>
          <p:nvPr/>
        </p:nvPicPr>
        <p:blipFill>
          <a:blip r:embed="rId5">
            <a:extLst/>
          </a:blip>
          <a:stretch>
            <a:fillRect/>
          </a:stretch>
        </p:blipFill>
        <p:spPr>
          <a:xfrm>
            <a:off x="13491187" y="8832353"/>
            <a:ext cx="10363201" cy="3340101"/>
          </a:xfrm>
          <a:prstGeom prst="rect">
            <a:avLst/>
          </a:prstGeom>
          <a:ln w="12700"/>
        </p:spPr>
      </p:pic>
      <p:sp>
        <p:nvSpPr>
          <p:cNvPr id="457" name="Line"/>
          <p:cNvSpPr/>
          <p:nvPr/>
        </p:nvSpPr>
        <p:spPr>
          <a:xfrm flipV="1">
            <a:off x="12800750" y="8705849"/>
            <a:ext cx="1" cy="3973241"/>
          </a:xfrm>
          <a:prstGeom prst="line">
            <a:avLst/>
          </a:prstGeom>
          <a:ln w="139700">
            <a:solidFill>
              <a:srgbClr val="A6AAA9"/>
            </a:solidFill>
          </a:ln>
        </p:spPr>
        <p:txBody>
          <a:bodyPr lIns="0" tIns="0" rIns="0" bIns="0"/>
          <a:lstStyle/>
          <a:p>
            <a:pPr algn="ctr">
              <a:defRPr>
                <a:solidFill>
                  <a:srgbClr val="4B4B4B"/>
                </a:solidFill>
                <a:uFill>
                  <a:solidFill>
                    <a:srgbClr val="4B4B4B"/>
                  </a:solidFill>
                </a:uFill>
              </a:defRPr>
            </a:pPr>
            <a:endParaRPr/>
          </a:p>
        </p:txBody>
      </p:sp>
      <p:sp>
        <p:nvSpPr>
          <p:cNvPr id="458" name="Rounded Rectangle"/>
          <p:cNvSpPr/>
          <p:nvPr/>
        </p:nvSpPr>
        <p:spPr>
          <a:xfrm>
            <a:off x="1243914" y="10305553"/>
            <a:ext cx="1785195" cy="533401"/>
          </a:xfrm>
          <a:prstGeom prst="roundRect">
            <a:avLst>
              <a:gd name="adj" fmla="val 35714"/>
            </a:avLst>
          </a:prstGeom>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50">
                                            <p:bg/>
                                          </p:spTgt>
                                        </p:tgtEl>
                                        <p:attrNameLst>
                                          <p:attrName>style.visibility</p:attrName>
                                        </p:attrNameLst>
                                      </p:cBhvr>
                                      <p:to>
                                        <p:strVal val="visible"/>
                                      </p:to>
                                    </p:set>
                                  </p:childTnLst>
                                </p:cTn>
                              </p:par>
                              <p:par>
                                <p:cTn id="19" presetID="1" presetClass="entr" presetSubtype="0" fill="hold" grpId="4" nodeType="withEffect">
                                  <p:stCondLst>
                                    <p:cond delay="0"/>
                                  </p:stCondLst>
                                  <p:iterate>
                                    <p:tmAbs val="0"/>
                                  </p:iterate>
                                  <p:childTnLst>
                                    <p:set>
                                      <p:cBhvr>
                                        <p:cTn id="20" fill="hold"/>
                                        <p:tgtEl>
                                          <p:spTgt spid="45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4" nodeType="clickEffect">
                                  <p:stCondLst>
                                    <p:cond delay="0"/>
                                  </p:stCondLst>
                                  <p:iterate>
                                    <p:tmAbs val="0"/>
                                  </p:iterate>
                                  <p:childTnLst>
                                    <p:set>
                                      <p:cBhvr>
                                        <p:cTn id="24" fill="hold"/>
                                        <p:tgtEl>
                                          <p:spTgt spid="450">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4" nodeType="clickEffect">
                                  <p:stCondLst>
                                    <p:cond delay="0"/>
                                  </p:stCondLst>
                                  <p:iterate>
                                    <p:tmAbs val="0"/>
                                  </p:iterate>
                                  <p:childTnLst>
                                    <p:set>
                                      <p:cBhvr>
                                        <p:cTn id="28" fill="hold"/>
                                        <p:tgtEl>
                                          <p:spTgt spid="450">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5" nodeType="clickEffect">
                                  <p:stCondLst>
                                    <p:cond delay="0"/>
                                  </p:stCondLst>
                                  <p:iterate>
                                    <p:tmAbs val="0"/>
                                  </p:iterate>
                                  <p:childTnLst>
                                    <p:set>
                                      <p:cBhvr>
                                        <p:cTn id="32" fill="hold"/>
                                        <p:tgtEl>
                                          <p:spTgt spid="4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6" nodeType="clickEffect">
                                  <p:stCondLst>
                                    <p:cond delay="0"/>
                                  </p:stCondLst>
                                  <p:iterate>
                                    <p:tmAbs val="0"/>
                                  </p:iterate>
                                  <p:childTnLst>
                                    <p:set>
                                      <p:cBhvr>
                                        <p:cTn id="36" fill="hold"/>
                                        <p:tgtEl>
                                          <p:spTgt spid="45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7" nodeType="clickEffect">
                                  <p:stCondLst>
                                    <p:cond delay="0"/>
                                  </p:stCondLst>
                                  <p:iterate>
                                    <p:tmAbs val="0"/>
                                  </p:iterate>
                                  <p:childTnLst>
                                    <p:set>
                                      <p:cBhvr>
                                        <p:cTn id="40" fill="hold"/>
                                        <p:tgtEl>
                                          <p:spTgt spid="45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8" nodeType="clickEffect">
                                  <p:stCondLst>
                                    <p:cond delay="0"/>
                                  </p:stCondLst>
                                  <p:iterate>
                                    <p:tmAbs val="0"/>
                                  </p:iterate>
                                  <p:childTnLst>
                                    <p:set>
                                      <p:cBhvr>
                                        <p:cTn id="44" fill="hold"/>
                                        <p:tgtEl>
                                          <p:spTgt spid="45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9" nodeType="clickEffect">
                                  <p:stCondLst>
                                    <p:cond delay="0"/>
                                  </p:stCondLst>
                                  <p:iterate>
                                    <p:tmAbs val="0"/>
                                  </p:iterate>
                                  <p:childTnLst>
                                    <p:set>
                                      <p:cBhvr>
                                        <p:cTn id="48" fill="hold"/>
                                        <p:tgtEl>
                                          <p:spTgt spid="457"/>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10" nodeType="afterEffect">
                                  <p:stCondLst>
                                    <p:cond delay="0"/>
                                  </p:stCondLst>
                                  <p:iterate>
                                    <p:tmAbs val="0"/>
                                  </p:iterate>
                                  <p:childTnLst>
                                    <p:set>
                                      <p:cBhvr>
                                        <p:cTn id="51" fill="hold"/>
                                        <p:tgtEl>
                                          <p:spTgt spid="4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 grpId="5" animBg="1" advAuto="0"/>
      <p:bldP spid="445" grpId="2" animBg="1" advAuto="0"/>
      <p:bldP spid="448" grpId="3" animBg="1" advAuto="0"/>
      <p:bldP spid="449" grpId="1" animBg="1" advAuto="0"/>
      <p:bldP spid="450" grpId="4" build="p" bldLvl="5" animBg="1" advAuto="0"/>
      <p:bldP spid="453" grpId="7" animBg="1" advAuto="0"/>
      <p:bldP spid="454" grpId="6" animBg="1" advAuto="0"/>
      <p:bldP spid="456" grpId="10" animBg="1" advAuto="0"/>
      <p:bldP spid="457" grpId="9" animBg="1" advAuto="0"/>
      <p:bldP spid="458" grpId="8"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1" name="Collaboration"/>
          <p:cNvSpPr txBox="1">
            <a:spLocks noGrp="1"/>
          </p:cNvSpPr>
          <p:nvPr>
            <p:ph type="title"/>
          </p:nvPr>
        </p:nvSpPr>
        <p:spPr>
          <a:prstGeom prst="rect">
            <a:avLst/>
          </a:prstGeom>
        </p:spPr>
        <p:txBody>
          <a:bodyPr/>
          <a:lstStyle/>
          <a:p>
            <a:r>
              <a:rPr lang="en-US" dirty="0"/>
              <a:t>Announcements</a:t>
            </a:r>
            <a:endParaRPr dirty="0"/>
          </a:p>
        </p:txBody>
      </p:sp>
      <p:sp>
        <p:nvSpPr>
          <p:cNvPr id="142" name="Discuss everything with each other; learn from your fellow students!…"/>
          <p:cNvSpPr txBox="1">
            <a:spLocks noGrp="1"/>
          </p:cNvSpPr>
          <p:nvPr>
            <p:ph type="body" idx="1"/>
          </p:nvPr>
        </p:nvSpPr>
        <p:spPr>
          <a:xfrm>
            <a:off x="838199" y="1380599"/>
            <a:ext cx="22980805" cy="11247933"/>
          </a:xfrm>
          <a:prstGeom prst="rect">
            <a:avLst/>
          </a:prstGeom>
        </p:spPr>
        <p:txBody>
          <a:bodyPr/>
          <a:lstStyle/>
          <a:p>
            <a:endParaRPr lang="en-US" b="1" dirty="0"/>
          </a:p>
          <a:p>
            <a:r>
              <a:rPr lang="en-US" dirty="0">
                <a:hlinkClick r:id="rId2"/>
              </a:rPr>
              <a:t>Lab 00</a:t>
            </a:r>
            <a:r>
              <a:rPr lang="en-US" dirty="0"/>
              <a:t> is a take-home lab. Try to complete it before your lab this week.</a:t>
            </a:r>
          </a:p>
          <a:p>
            <a:r>
              <a:rPr lang="en-US" dirty="0">
                <a:hlinkClick r:id="rId3"/>
              </a:rPr>
              <a:t>Homework 1</a:t>
            </a:r>
            <a:r>
              <a:rPr lang="en-US" dirty="0"/>
              <a:t> is released and is due this Thursday 1/31 @ 11:59pm.</a:t>
            </a:r>
          </a:p>
          <a:p>
            <a:r>
              <a:rPr lang="en-US" dirty="0">
                <a:hlinkClick r:id="rId4"/>
              </a:rPr>
              <a:t>Drop-in office hours</a:t>
            </a:r>
            <a:r>
              <a:rPr lang="en-US" dirty="0"/>
              <a:t> start this week.</a:t>
            </a:r>
          </a:p>
          <a:p>
            <a:r>
              <a:rPr lang="en-US" dirty="0"/>
              <a:t>Extra lectures (optional, on Additional Topics) start this week, Wednesdays 1-2pm in Soda 310: https://cs61a.org/</a:t>
            </a:r>
            <a:r>
              <a:rPr lang="en-US" dirty="0" err="1"/>
              <a:t>extra.html</a:t>
            </a:r>
            <a:endParaRPr lang="en-US" dirty="0"/>
          </a:p>
          <a:p>
            <a:r>
              <a:rPr lang="en-US" dirty="0">
                <a:hlinkClick r:id="rId5"/>
              </a:rPr>
              <a:t>Hog</a:t>
            </a:r>
            <a:r>
              <a:rPr lang="en-US" dirty="0"/>
              <a:t> has been released! Entire project due Thursday 2/7</a:t>
            </a:r>
          </a:p>
          <a:p>
            <a:pPr lvl="1"/>
            <a:r>
              <a:rPr lang="en-US" dirty="0"/>
              <a:t>Solve Phase 1 individually; Work with a partner on Phases 2 &amp; 3.</a:t>
            </a:r>
          </a:p>
          <a:p>
            <a:pPr lvl="1"/>
            <a:r>
              <a:rPr lang="en-US" dirty="0"/>
              <a:t>Phase 1 checkpoint due Tuesday 2/5.</a:t>
            </a:r>
          </a:p>
          <a:p>
            <a:pPr lvl="1"/>
            <a:r>
              <a:rPr lang="en-US" dirty="0"/>
              <a:t>Submit everything by Wednesday 2/6 for an early submission bonus point.</a:t>
            </a:r>
          </a:p>
          <a:p>
            <a:pPr lvl="1"/>
            <a:r>
              <a:rPr lang="en-US" dirty="0"/>
              <a:t>Project Party next Monday 2/4.</a:t>
            </a:r>
          </a:p>
        </p:txBody>
      </p:sp>
      <p:sp>
        <p:nvSpPr>
          <p:cNvPr id="14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a:t>
            </a:fld>
            <a:endParaRPr/>
          </a:p>
        </p:txBody>
      </p:sp>
    </p:spTree>
    <p:extLst>
      <p:ext uri="{BB962C8B-B14F-4D97-AF65-F5344CB8AC3E}">
        <p14:creationId xmlns:p14="http://schemas.microsoft.com/office/powerpoint/2010/main" val="8635157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Iteration"/>
          <p:cNvSpPr txBox="1">
            <a:spLocks noGrp="1"/>
          </p:cNvSpPr>
          <p:nvPr>
            <p:ph type="title"/>
          </p:nvPr>
        </p:nvSpPr>
        <p:spPr>
          <a:prstGeom prst="rect">
            <a:avLst/>
          </a:prstGeom>
        </p:spPr>
        <p:txBody>
          <a:bodyPr/>
          <a:lstStyle/>
          <a:p>
            <a:r>
              <a:t>Iteration</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3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grpSp>
        <p:nvGrpSpPr>
          <p:cNvPr id="135" name="Group"/>
          <p:cNvGrpSpPr/>
          <p:nvPr/>
        </p:nvGrpSpPr>
        <p:grpSpPr>
          <a:xfrm>
            <a:off x="1184204" y="2470121"/>
            <a:ext cx="4897673" cy="6572280"/>
            <a:chOff x="0" y="0"/>
            <a:chExt cx="4897671" cy="6572278"/>
          </a:xfrm>
        </p:grpSpPr>
        <p:pic>
          <p:nvPicPr>
            <p:cNvPr id="133" name="droppedImage.png" descr="droppedImage.png"/>
            <p:cNvPicPr>
              <a:picLocks noChangeAspect="1"/>
            </p:cNvPicPr>
            <p:nvPr/>
          </p:nvPicPr>
          <p:blipFill>
            <a:blip r:embed="rId2">
              <a:extLst/>
            </a:blip>
            <a:stretch>
              <a:fillRect/>
            </a:stretch>
          </p:blipFill>
          <p:spPr>
            <a:xfrm>
              <a:off x="0" y="0"/>
              <a:ext cx="4897672" cy="5947173"/>
            </a:xfrm>
            <a:prstGeom prst="rect">
              <a:avLst/>
            </a:prstGeom>
            <a:ln w="12700" cap="flat">
              <a:noFill/>
              <a:round/>
            </a:ln>
            <a:effectLst/>
          </p:spPr>
        </p:pic>
        <p:sp>
          <p:nvSpPr>
            <p:cNvPr id="134" name="George Boole"/>
            <p:cNvSpPr txBox="1"/>
            <p:nvPr/>
          </p:nvSpPr>
          <p:spPr>
            <a:xfrm>
              <a:off x="1295569" y="6051578"/>
              <a:ext cx="2764653"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i="1"/>
              </a:lvl1pPr>
            </a:lstStyle>
            <a:p>
              <a:r>
                <a:t>George Boole</a:t>
              </a:r>
            </a:p>
          </p:txBody>
        </p:sp>
      </p:grpSp>
      <p:sp>
        <p:nvSpPr>
          <p:cNvPr id="136" name="While Statements"/>
          <p:cNvSpPr txBox="1">
            <a:spLocks noGrp="1"/>
          </p:cNvSpPr>
          <p:nvPr>
            <p:ph type="title"/>
          </p:nvPr>
        </p:nvSpPr>
        <p:spPr>
          <a:prstGeom prst="rect">
            <a:avLst/>
          </a:prstGeom>
        </p:spPr>
        <p:txBody>
          <a:bodyPr/>
          <a:lstStyle/>
          <a:p>
            <a:r>
              <a:t>While Statements</a:t>
            </a:r>
          </a:p>
        </p:txBody>
      </p:sp>
      <p:sp>
        <p:nvSpPr>
          <p:cNvPr id="137" name="Triangle"/>
          <p:cNvSpPr/>
          <p:nvPr/>
        </p:nvSpPr>
        <p:spPr>
          <a:xfrm rot="5400000">
            <a:off x="8369300" y="4452342"/>
            <a:ext cx="381000" cy="381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38" name="Triangle"/>
          <p:cNvSpPr/>
          <p:nvPr/>
        </p:nvSpPr>
        <p:spPr>
          <a:xfrm rot="5400000">
            <a:off x="8369300" y="51181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39" name="Triangle"/>
          <p:cNvSpPr/>
          <p:nvPr/>
        </p:nvSpPr>
        <p:spPr>
          <a:xfrm rot="5400000">
            <a:off x="8369300" y="57658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0" name="Triangle"/>
          <p:cNvSpPr/>
          <p:nvPr/>
        </p:nvSpPr>
        <p:spPr>
          <a:xfrm rot="5400000">
            <a:off x="8369300" y="64516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1" name="Triangle"/>
          <p:cNvSpPr/>
          <p:nvPr/>
        </p:nvSpPr>
        <p:spPr>
          <a:xfrm rot="5400000">
            <a:off x="8369300" y="51181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2" name="Triangle"/>
          <p:cNvSpPr/>
          <p:nvPr/>
        </p:nvSpPr>
        <p:spPr>
          <a:xfrm rot="5400000">
            <a:off x="8369300" y="57658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3" name="Triangle"/>
          <p:cNvSpPr/>
          <p:nvPr/>
        </p:nvSpPr>
        <p:spPr>
          <a:xfrm rot="5400000">
            <a:off x="8369300" y="64516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4" name="Triangle"/>
          <p:cNvSpPr/>
          <p:nvPr/>
        </p:nvSpPr>
        <p:spPr>
          <a:xfrm rot="5400000">
            <a:off x="8369300" y="51181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5" name="Triangle"/>
          <p:cNvSpPr/>
          <p:nvPr/>
        </p:nvSpPr>
        <p:spPr>
          <a:xfrm rot="5400000">
            <a:off x="8369300" y="57658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6" name="Triangle"/>
          <p:cNvSpPr/>
          <p:nvPr/>
        </p:nvSpPr>
        <p:spPr>
          <a:xfrm rot="5400000">
            <a:off x="8369300" y="64516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7" name="Triangle"/>
          <p:cNvSpPr/>
          <p:nvPr/>
        </p:nvSpPr>
        <p:spPr>
          <a:xfrm rot="5400000">
            <a:off x="8369300" y="51181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8" name="1. Evaluate the header’s expression.…"/>
          <p:cNvSpPr txBox="1"/>
          <p:nvPr/>
        </p:nvSpPr>
        <p:spPr>
          <a:xfrm>
            <a:off x="10426700" y="9036050"/>
            <a:ext cx="9652000" cy="3479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1. Evaluate the header’s expression.</a:t>
            </a:r>
          </a:p>
          <a:p>
            <a:endParaRPr/>
          </a:p>
          <a:p>
            <a:r>
              <a:t>2. If it is a true value, </a:t>
            </a:r>
            <a:br/>
            <a:r>
              <a:t>   execute the (whole) suite,</a:t>
            </a:r>
            <a:br/>
            <a:r>
              <a:t>   then return to step 1.</a:t>
            </a:r>
          </a:p>
          <a:p>
            <a:endParaRPr/>
          </a:p>
        </p:txBody>
      </p:sp>
      <p:pic>
        <p:nvPicPr>
          <p:cNvPr id="149" name="Screen Shot 2013-09-03 at 8.35.21 PM.png" descr="Screen Shot 2013-09-03 at 8.35.21 PM.png"/>
          <p:cNvPicPr>
            <a:picLocks noChangeAspect="1"/>
          </p:cNvPicPr>
          <p:nvPr/>
        </p:nvPicPr>
        <p:blipFill>
          <a:blip r:embed="rId3">
            <a:extLst/>
          </a:blip>
          <a:stretch>
            <a:fillRect/>
          </a:stretch>
        </p:blipFill>
        <p:spPr>
          <a:xfrm>
            <a:off x="8978900" y="4064000"/>
            <a:ext cx="6985000" cy="3098800"/>
          </a:xfrm>
          <a:prstGeom prst="rect">
            <a:avLst/>
          </a:prstGeom>
          <a:ln w="12700"/>
        </p:spPr>
      </p:pic>
      <p:grpSp>
        <p:nvGrpSpPr>
          <p:cNvPr id="152" name="Group"/>
          <p:cNvGrpSpPr/>
          <p:nvPr/>
        </p:nvGrpSpPr>
        <p:grpSpPr>
          <a:xfrm>
            <a:off x="16649700" y="4152900"/>
            <a:ext cx="5346700" cy="2518787"/>
            <a:chOff x="0" y="0"/>
            <a:chExt cx="5346700" cy="2518786"/>
          </a:xfrm>
        </p:grpSpPr>
        <p:pic>
          <p:nvPicPr>
            <p:cNvPr id="150" name="droppedImage.png" descr="droppedImage.png"/>
            <p:cNvPicPr>
              <a:picLocks noChangeAspect="1"/>
            </p:cNvPicPr>
            <p:nvPr/>
          </p:nvPicPr>
          <p:blipFill>
            <a:blip r:embed="rId4">
              <a:extLst/>
            </a:blip>
            <a:stretch>
              <a:fillRect/>
            </a:stretch>
          </p:blipFill>
          <p:spPr>
            <a:xfrm>
              <a:off x="0" y="0"/>
              <a:ext cx="3251200" cy="2518787"/>
            </a:xfrm>
            <a:prstGeom prst="rect">
              <a:avLst/>
            </a:prstGeom>
            <a:ln w="12700" cap="flat">
              <a:noFill/>
              <a:round/>
            </a:ln>
            <a:effectLst/>
          </p:spPr>
        </p:pic>
        <p:sp>
          <p:nvSpPr>
            <p:cNvPr id="151" name="Rectangle"/>
            <p:cNvSpPr/>
            <p:nvPr/>
          </p:nvSpPr>
          <p:spPr>
            <a:xfrm>
              <a:off x="3060700" y="139700"/>
              <a:ext cx="2286000" cy="2159000"/>
            </a:xfrm>
            <a:prstGeom prst="rect">
              <a:avLst/>
            </a:prstGeom>
            <a:solidFill>
              <a:srgbClr val="C6DFEC"/>
            </a:solidFill>
            <a:ln w="12700" cap="flat">
              <a:noFill/>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157" name="Group"/>
          <p:cNvGrpSpPr/>
          <p:nvPr/>
        </p:nvGrpSpPr>
        <p:grpSpPr>
          <a:xfrm>
            <a:off x="19196431" y="5086350"/>
            <a:ext cx="839923" cy="584200"/>
            <a:chOff x="0" y="0"/>
            <a:chExt cx="839922" cy="584200"/>
          </a:xfrm>
        </p:grpSpPr>
        <p:sp>
          <p:nvSpPr>
            <p:cNvPr id="153" name="1"/>
            <p:cNvSpPr txBox="1"/>
            <p:nvPr/>
          </p:nvSpPr>
          <p:spPr>
            <a:xfrm>
              <a:off x="399668" y="0"/>
              <a:ext cx="440255"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a:t>
              </a:r>
            </a:p>
          </p:txBody>
        </p:sp>
        <p:grpSp>
          <p:nvGrpSpPr>
            <p:cNvPr id="156" name="Group"/>
            <p:cNvGrpSpPr/>
            <p:nvPr/>
          </p:nvGrpSpPr>
          <p:grpSpPr>
            <a:xfrm>
              <a:off x="0" y="128175"/>
              <a:ext cx="323026" cy="311660"/>
              <a:chOff x="0" y="0"/>
              <a:chExt cx="323025" cy="311658"/>
            </a:xfrm>
          </p:grpSpPr>
          <p:sp>
            <p:nvSpPr>
              <p:cNvPr id="154"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5" name="Line"/>
              <p:cNvSpPr/>
              <p:nvPr/>
            </p:nvSpPr>
            <p:spPr>
              <a:xfrm flipH="1">
                <a:off x="17411" y="6043"/>
                <a:ext cx="305615" cy="305616"/>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162" name="Group"/>
          <p:cNvGrpSpPr/>
          <p:nvPr/>
        </p:nvGrpSpPr>
        <p:grpSpPr>
          <a:xfrm>
            <a:off x="19697700" y="5086350"/>
            <a:ext cx="872054" cy="584200"/>
            <a:chOff x="0" y="0"/>
            <a:chExt cx="872053" cy="584200"/>
          </a:xfrm>
        </p:grpSpPr>
        <p:sp>
          <p:nvSpPr>
            <p:cNvPr id="158" name="2"/>
            <p:cNvSpPr txBox="1"/>
            <p:nvPr/>
          </p:nvSpPr>
          <p:spPr>
            <a:xfrm>
              <a:off x="4318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a:t>
              </a:r>
            </a:p>
          </p:txBody>
        </p:sp>
        <p:grpSp>
          <p:nvGrpSpPr>
            <p:cNvPr id="161" name="Group"/>
            <p:cNvGrpSpPr/>
            <p:nvPr/>
          </p:nvGrpSpPr>
          <p:grpSpPr>
            <a:xfrm>
              <a:off x="0" y="133350"/>
              <a:ext cx="328184" cy="312849"/>
              <a:chOff x="0" y="0"/>
              <a:chExt cx="328183" cy="312848"/>
            </a:xfrm>
          </p:grpSpPr>
          <p:sp>
            <p:nvSpPr>
              <p:cNvPr id="159"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60" name="Line"/>
              <p:cNvSpPr/>
              <p:nvPr/>
            </p:nvSpPr>
            <p:spPr>
              <a:xfrm flipH="1">
                <a:off x="22569" y="7234"/>
                <a:ext cx="305615" cy="305615"/>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167" name="Group"/>
          <p:cNvGrpSpPr/>
          <p:nvPr/>
        </p:nvGrpSpPr>
        <p:grpSpPr>
          <a:xfrm>
            <a:off x="20256500" y="5086350"/>
            <a:ext cx="846654" cy="584200"/>
            <a:chOff x="0" y="0"/>
            <a:chExt cx="846653" cy="584200"/>
          </a:xfrm>
        </p:grpSpPr>
        <p:sp>
          <p:nvSpPr>
            <p:cNvPr id="163" name="3"/>
            <p:cNvSpPr txBox="1"/>
            <p:nvPr/>
          </p:nvSpPr>
          <p:spPr>
            <a:xfrm>
              <a:off x="4064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3</a:t>
              </a:r>
            </a:p>
          </p:txBody>
        </p:sp>
        <p:grpSp>
          <p:nvGrpSpPr>
            <p:cNvPr id="166" name="Group"/>
            <p:cNvGrpSpPr/>
            <p:nvPr/>
          </p:nvGrpSpPr>
          <p:grpSpPr>
            <a:xfrm>
              <a:off x="0" y="133350"/>
              <a:ext cx="323024" cy="312849"/>
              <a:chOff x="0" y="0"/>
              <a:chExt cx="323023" cy="312848"/>
            </a:xfrm>
          </p:grpSpPr>
          <p:sp>
            <p:nvSpPr>
              <p:cNvPr id="164"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65" name="Line"/>
              <p:cNvSpPr/>
              <p:nvPr/>
            </p:nvSpPr>
            <p:spPr>
              <a:xfrm flipH="1">
                <a:off x="17409" y="7234"/>
                <a:ext cx="305615" cy="305615"/>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172" name="Group"/>
          <p:cNvGrpSpPr/>
          <p:nvPr/>
        </p:nvGrpSpPr>
        <p:grpSpPr>
          <a:xfrm>
            <a:off x="19202400" y="5721350"/>
            <a:ext cx="833954" cy="584200"/>
            <a:chOff x="0" y="0"/>
            <a:chExt cx="833953" cy="584200"/>
          </a:xfrm>
        </p:grpSpPr>
        <p:sp>
          <p:nvSpPr>
            <p:cNvPr id="168" name="1"/>
            <p:cNvSpPr txBox="1"/>
            <p:nvPr/>
          </p:nvSpPr>
          <p:spPr>
            <a:xfrm>
              <a:off x="3937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a:t>
              </a:r>
            </a:p>
          </p:txBody>
        </p:sp>
        <p:grpSp>
          <p:nvGrpSpPr>
            <p:cNvPr id="171" name="Group"/>
            <p:cNvGrpSpPr/>
            <p:nvPr/>
          </p:nvGrpSpPr>
          <p:grpSpPr>
            <a:xfrm>
              <a:off x="0" y="120650"/>
              <a:ext cx="323421" cy="315628"/>
              <a:chOff x="0" y="0"/>
              <a:chExt cx="323420" cy="315627"/>
            </a:xfrm>
          </p:grpSpPr>
          <p:sp>
            <p:nvSpPr>
              <p:cNvPr id="169"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70" name="Line"/>
              <p:cNvSpPr/>
              <p:nvPr/>
            </p:nvSpPr>
            <p:spPr>
              <a:xfrm flipH="1">
                <a:off x="17806" y="10012"/>
                <a:ext cx="305615" cy="305616"/>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177" name="Group"/>
          <p:cNvGrpSpPr/>
          <p:nvPr/>
        </p:nvGrpSpPr>
        <p:grpSpPr>
          <a:xfrm>
            <a:off x="19697700" y="5721350"/>
            <a:ext cx="872054" cy="584200"/>
            <a:chOff x="0" y="0"/>
            <a:chExt cx="872053" cy="584200"/>
          </a:xfrm>
        </p:grpSpPr>
        <p:sp>
          <p:nvSpPr>
            <p:cNvPr id="173" name="3"/>
            <p:cNvSpPr txBox="1"/>
            <p:nvPr/>
          </p:nvSpPr>
          <p:spPr>
            <a:xfrm>
              <a:off x="4318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3</a:t>
              </a:r>
            </a:p>
          </p:txBody>
        </p:sp>
        <p:grpSp>
          <p:nvGrpSpPr>
            <p:cNvPr id="176" name="Group"/>
            <p:cNvGrpSpPr/>
            <p:nvPr/>
          </p:nvGrpSpPr>
          <p:grpSpPr>
            <a:xfrm>
              <a:off x="0" y="120650"/>
              <a:ext cx="328184" cy="315628"/>
              <a:chOff x="0" y="0"/>
              <a:chExt cx="328183" cy="315627"/>
            </a:xfrm>
          </p:grpSpPr>
          <p:sp>
            <p:nvSpPr>
              <p:cNvPr id="174"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75" name="Line"/>
              <p:cNvSpPr/>
              <p:nvPr/>
            </p:nvSpPr>
            <p:spPr>
              <a:xfrm flipH="1">
                <a:off x="22569" y="10012"/>
                <a:ext cx="305615" cy="305616"/>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182" name="Group"/>
          <p:cNvGrpSpPr/>
          <p:nvPr/>
        </p:nvGrpSpPr>
        <p:grpSpPr>
          <a:xfrm>
            <a:off x="20256500" y="5721350"/>
            <a:ext cx="846654" cy="584200"/>
            <a:chOff x="0" y="0"/>
            <a:chExt cx="846653" cy="584200"/>
          </a:xfrm>
        </p:grpSpPr>
        <p:sp>
          <p:nvSpPr>
            <p:cNvPr id="178" name="6"/>
            <p:cNvSpPr txBox="1"/>
            <p:nvPr/>
          </p:nvSpPr>
          <p:spPr>
            <a:xfrm>
              <a:off x="4064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6</a:t>
              </a:r>
            </a:p>
          </p:txBody>
        </p:sp>
        <p:grpSp>
          <p:nvGrpSpPr>
            <p:cNvPr id="181" name="Group"/>
            <p:cNvGrpSpPr/>
            <p:nvPr/>
          </p:nvGrpSpPr>
          <p:grpSpPr>
            <a:xfrm>
              <a:off x="0" y="120650"/>
              <a:ext cx="323024" cy="315628"/>
              <a:chOff x="0" y="0"/>
              <a:chExt cx="323023" cy="315627"/>
            </a:xfrm>
          </p:grpSpPr>
          <p:sp>
            <p:nvSpPr>
              <p:cNvPr id="179"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80" name="Line"/>
              <p:cNvSpPr/>
              <p:nvPr/>
            </p:nvSpPr>
            <p:spPr>
              <a:xfrm flipH="1">
                <a:off x="17409" y="10012"/>
                <a:ext cx="305615" cy="305616"/>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sp>
        <p:nvSpPr>
          <p:cNvPr id="183"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184" name="Rounded Rectangle"/>
          <p:cNvSpPr/>
          <p:nvPr/>
        </p:nvSpPr>
        <p:spPr>
          <a:xfrm>
            <a:off x="11417300" y="5029200"/>
            <a:ext cx="1473200" cy="558800"/>
          </a:xfrm>
          <a:prstGeom prst="roundRect">
            <a:avLst>
              <a:gd name="adj" fmla="val 25000"/>
            </a:avLst>
          </a:prstGeom>
          <a:ln w="38100">
            <a:solidFill>
              <a:srgbClr val="007ECF"/>
            </a:solidFill>
          </a:ln>
        </p:spPr>
        <p:txBody>
          <a:bodyPr lIns="50800" tIns="50800" rIns="50800" bIns="50800" anchor="ctr"/>
          <a:lstStyle/>
          <a:p>
            <a:pPr algn="ctr">
              <a:defRPr>
                <a:solidFill>
                  <a:srgbClr val="4B4B4B"/>
                </a:solidFill>
                <a:uFill>
                  <a:solidFill>
                    <a:srgbClr val="4B4B4B"/>
                  </a:solidFill>
                </a:uFill>
              </a:defRPr>
            </a:pPr>
            <a:endParaRPr/>
          </a:p>
        </p:txBody>
      </p:sp>
      <p:sp>
        <p:nvSpPr>
          <p:cNvPr id="185" name="(Demo)"/>
          <p:cNvSpPr txBox="1"/>
          <p:nvPr/>
        </p:nvSpPr>
        <p:spPr>
          <a:xfrm>
            <a:off x="11353800" y="2489200"/>
            <a:ext cx="1663621"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(Demo)</a:t>
            </a:r>
          </a:p>
        </p:txBody>
      </p:sp>
      <p:sp>
        <p:nvSpPr>
          <p:cNvPr id="186" name="Execution Rule for While Statements:"/>
          <p:cNvSpPr txBox="1"/>
          <p:nvPr/>
        </p:nvSpPr>
        <p:spPr>
          <a:xfrm>
            <a:off x="9787905" y="7926387"/>
            <a:ext cx="11912601" cy="87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spcBef>
                <a:spcPts val="4600"/>
              </a:spcBef>
              <a:defRPr b="1"/>
            </a:lvl1pPr>
          </a:lstStyle>
          <a:p>
            <a:r>
              <a:t>Execution Rule for While Statements:</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8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14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4" nodeType="clickEffect">
                                  <p:stCondLst>
                                    <p:cond delay="0"/>
                                  </p:stCondLst>
                                  <p:iterate>
                                    <p:tmAbs val="0"/>
                                  </p:iterate>
                                  <p:childTnLst>
                                    <p:set>
                                      <p:cBhvr>
                                        <p:cTn id="17" fill="hold"/>
                                        <p:tgtEl>
                                          <p:spTgt spid="135"/>
                                        </p:tgtEl>
                                        <p:attrNameLst>
                                          <p:attrName>style.visibility</p:attrName>
                                        </p:attrNameLst>
                                      </p:cBhvr>
                                      <p:to>
                                        <p:strVal val="visible"/>
                                      </p:to>
                                    </p:set>
                                    <p:anim calcmode="lin" valueType="num">
                                      <p:cBhvr>
                                        <p:cTn id="18" dur="250" fill="hold"/>
                                        <p:tgtEl>
                                          <p:spTgt spid="135"/>
                                        </p:tgtEl>
                                        <p:attrNameLst>
                                          <p:attrName>ppt_w</p:attrName>
                                        </p:attrNameLst>
                                      </p:cBhvr>
                                      <p:tavLst>
                                        <p:tav tm="0">
                                          <p:val>
                                            <p:fltVal val="0"/>
                                          </p:val>
                                        </p:tav>
                                        <p:tav tm="100000">
                                          <p:val>
                                            <p:strVal val="#ppt_w"/>
                                          </p:val>
                                        </p:tav>
                                      </p:tavLst>
                                    </p:anim>
                                    <p:anim calcmode="lin" valueType="num">
                                      <p:cBhvr>
                                        <p:cTn id="19" dur="250" fill="hold"/>
                                        <p:tgtEl>
                                          <p:spTgt spid="135"/>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18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6" nodeType="clickEffect">
                                  <p:stCondLst>
                                    <p:cond delay="0"/>
                                  </p:stCondLst>
                                  <p:iterate type="lt">
                                    <p:tmAbs val="0"/>
                                  </p:iterate>
                                  <p:childTnLst>
                                    <p:set>
                                      <p:cBhvr>
                                        <p:cTn id="27" fill="hold"/>
                                        <p:tgtEl>
                                          <p:spTgt spid="137"/>
                                        </p:tgtEl>
                                        <p:attrNameLst>
                                          <p:attrName>style.visibility</p:attrName>
                                        </p:attrNameLst>
                                      </p:cBhvr>
                                      <p:to>
                                        <p:strVal val="visible"/>
                                      </p:to>
                                    </p:set>
                                    <p:anim calcmode="lin" valueType="num">
                                      <p:cBhvr>
                                        <p:cTn id="28" dur="100" fill="hold"/>
                                        <p:tgtEl>
                                          <p:spTgt spid="137"/>
                                        </p:tgtEl>
                                        <p:attrNameLst>
                                          <p:attrName>ppt_w</p:attrName>
                                        </p:attrNameLst>
                                      </p:cBhvr>
                                      <p:tavLst>
                                        <p:tav tm="0">
                                          <p:val>
                                            <p:fltVal val="0"/>
                                          </p:val>
                                        </p:tav>
                                        <p:tav tm="100000">
                                          <p:val>
                                            <p:strVal val="#ppt_w"/>
                                          </p:val>
                                        </p:tav>
                                      </p:tavLst>
                                    </p:anim>
                                    <p:anim calcmode="lin" valueType="num">
                                      <p:cBhvr>
                                        <p:cTn id="29" dur="100" fill="hold"/>
                                        <p:tgtEl>
                                          <p:spTgt spid="137"/>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7" nodeType="clickEffect">
                                  <p:stCondLst>
                                    <p:cond delay="0"/>
                                  </p:stCondLst>
                                  <p:iterate>
                                    <p:tmAbs val="0"/>
                                  </p:iterate>
                                  <p:childTnLst>
                                    <p:set>
                                      <p:cBhvr>
                                        <p:cTn id="33" fill="hold"/>
                                        <p:tgtEl>
                                          <p:spTgt spid="1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8" nodeType="clickEffect">
                                  <p:stCondLst>
                                    <p:cond delay="0"/>
                                  </p:stCondLst>
                                  <p:iterate type="lt">
                                    <p:tmAbs val="0"/>
                                  </p:iterate>
                                  <p:childTnLst>
                                    <p:set>
                                      <p:cBhvr>
                                        <p:cTn id="37" fill="hold"/>
                                        <p:tgtEl>
                                          <p:spTgt spid="138"/>
                                        </p:tgtEl>
                                        <p:attrNameLst>
                                          <p:attrName>style.visibility</p:attrName>
                                        </p:attrNameLst>
                                      </p:cBhvr>
                                      <p:to>
                                        <p:strVal val="visible"/>
                                      </p:to>
                                    </p:set>
                                    <p:anim calcmode="lin" valueType="num">
                                      <p:cBhvr>
                                        <p:cTn id="38" dur="100" fill="hold"/>
                                        <p:tgtEl>
                                          <p:spTgt spid="138"/>
                                        </p:tgtEl>
                                        <p:attrNameLst>
                                          <p:attrName>ppt_w</p:attrName>
                                        </p:attrNameLst>
                                      </p:cBhvr>
                                      <p:tavLst>
                                        <p:tav tm="0">
                                          <p:val>
                                            <p:fltVal val="0"/>
                                          </p:val>
                                        </p:tav>
                                        <p:tav tm="100000">
                                          <p:val>
                                            <p:strVal val="#ppt_w"/>
                                          </p:val>
                                        </p:tav>
                                      </p:tavLst>
                                    </p:anim>
                                    <p:anim calcmode="lin" valueType="num">
                                      <p:cBhvr>
                                        <p:cTn id="39" dur="100" fill="hold"/>
                                        <p:tgtEl>
                                          <p:spTgt spid="138"/>
                                        </p:tgtEl>
                                        <p:attrNameLst>
                                          <p:attrName>ppt_h</p:attrName>
                                        </p:attrNameLst>
                                      </p:cBhvr>
                                      <p:tavLst>
                                        <p:tav tm="0">
                                          <p:val>
                                            <p:fltVal val="0"/>
                                          </p:val>
                                        </p:tav>
                                        <p:tav tm="100000">
                                          <p:val>
                                            <p:strVal val="#ppt_h"/>
                                          </p:val>
                                        </p:tav>
                                      </p:tavLst>
                                    </p:anim>
                                  </p:childTnLst>
                                </p:cTn>
                              </p:par>
                            </p:childTnLst>
                          </p:cTn>
                        </p:par>
                        <p:par>
                          <p:cTn id="40" fill="hold">
                            <p:stCondLst>
                              <p:cond delay="100"/>
                            </p:stCondLst>
                            <p:childTnLst>
                              <p:par>
                                <p:cTn id="41" presetID="1" presetClass="exit" presetSubtype="0" fill="hold" grpId="9" nodeType="afterEffect">
                                  <p:stCondLst>
                                    <p:cond delay="0"/>
                                  </p:stCondLst>
                                  <p:iterate>
                                    <p:tmAbs val="0"/>
                                  </p:iterate>
                                  <p:childTnLst>
                                    <p:set>
                                      <p:cBhvr>
                                        <p:cTn id="42" fill="hold">
                                          <p:stCondLst>
                                            <p:cond delay="0"/>
                                          </p:stCondLst>
                                        </p:cTn>
                                        <p:tgtEl>
                                          <p:spTgt spid="13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10" nodeType="clickEffect">
                                  <p:stCondLst>
                                    <p:cond delay="0"/>
                                  </p:stCondLst>
                                  <p:iterate type="lt">
                                    <p:tmAbs val="0"/>
                                  </p:iterate>
                                  <p:childTnLst>
                                    <p:set>
                                      <p:cBhvr>
                                        <p:cTn id="46" fill="hold"/>
                                        <p:tgtEl>
                                          <p:spTgt spid="139"/>
                                        </p:tgtEl>
                                        <p:attrNameLst>
                                          <p:attrName>style.visibility</p:attrName>
                                        </p:attrNameLst>
                                      </p:cBhvr>
                                      <p:to>
                                        <p:strVal val="visible"/>
                                      </p:to>
                                    </p:set>
                                    <p:anim calcmode="lin" valueType="num">
                                      <p:cBhvr>
                                        <p:cTn id="47" dur="100" fill="hold"/>
                                        <p:tgtEl>
                                          <p:spTgt spid="139"/>
                                        </p:tgtEl>
                                        <p:attrNameLst>
                                          <p:attrName>ppt_w</p:attrName>
                                        </p:attrNameLst>
                                      </p:cBhvr>
                                      <p:tavLst>
                                        <p:tav tm="0">
                                          <p:val>
                                            <p:fltVal val="0"/>
                                          </p:val>
                                        </p:tav>
                                        <p:tav tm="100000">
                                          <p:val>
                                            <p:strVal val="#ppt_w"/>
                                          </p:val>
                                        </p:tav>
                                      </p:tavLst>
                                    </p:anim>
                                    <p:anim calcmode="lin" valueType="num">
                                      <p:cBhvr>
                                        <p:cTn id="48" dur="100" fill="hold"/>
                                        <p:tgtEl>
                                          <p:spTgt spid="139"/>
                                        </p:tgtEl>
                                        <p:attrNameLst>
                                          <p:attrName>ppt_h</p:attrName>
                                        </p:attrNameLst>
                                      </p:cBhvr>
                                      <p:tavLst>
                                        <p:tav tm="0">
                                          <p:val>
                                            <p:fltVal val="0"/>
                                          </p:val>
                                        </p:tav>
                                        <p:tav tm="100000">
                                          <p:val>
                                            <p:strVal val="#ppt_h"/>
                                          </p:val>
                                        </p:tav>
                                      </p:tavLst>
                                    </p:anim>
                                  </p:childTnLst>
                                </p:cTn>
                              </p:par>
                            </p:childTnLst>
                          </p:cTn>
                        </p:par>
                        <p:par>
                          <p:cTn id="49" fill="hold">
                            <p:stCondLst>
                              <p:cond delay="100"/>
                            </p:stCondLst>
                            <p:childTnLst>
                              <p:par>
                                <p:cTn id="50" presetID="1" presetClass="exit" presetSubtype="0" fill="hold" grpId="11" nodeType="afterEffect">
                                  <p:stCondLst>
                                    <p:cond delay="0"/>
                                  </p:stCondLst>
                                  <p:iterate>
                                    <p:tmAbs val="0"/>
                                  </p:iterate>
                                  <p:childTnLst>
                                    <p:set>
                                      <p:cBhvr>
                                        <p:cTn id="51" fill="hold">
                                          <p:stCondLst>
                                            <p:cond delay="0"/>
                                          </p:stCondLst>
                                        </p:cTn>
                                        <p:tgtEl>
                                          <p:spTgt spid="138"/>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2" nodeType="clickEffect">
                                  <p:stCondLst>
                                    <p:cond delay="0"/>
                                  </p:stCondLst>
                                  <p:iterate>
                                    <p:tmAbs val="0"/>
                                  </p:iterate>
                                  <p:childTnLst>
                                    <p:set>
                                      <p:cBhvr>
                                        <p:cTn id="55" fill="hold"/>
                                        <p:tgtEl>
                                          <p:spTgt spid="15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grpId="13" nodeType="clickEffect">
                                  <p:stCondLst>
                                    <p:cond delay="0"/>
                                  </p:stCondLst>
                                  <p:iterate type="lt">
                                    <p:tmAbs val="0"/>
                                  </p:iterate>
                                  <p:childTnLst>
                                    <p:set>
                                      <p:cBhvr>
                                        <p:cTn id="59" fill="hold"/>
                                        <p:tgtEl>
                                          <p:spTgt spid="140"/>
                                        </p:tgtEl>
                                        <p:attrNameLst>
                                          <p:attrName>style.visibility</p:attrName>
                                        </p:attrNameLst>
                                      </p:cBhvr>
                                      <p:to>
                                        <p:strVal val="visible"/>
                                      </p:to>
                                    </p:set>
                                    <p:anim calcmode="lin" valueType="num">
                                      <p:cBhvr>
                                        <p:cTn id="60" dur="100" fill="hold"/>
                                        <p:tgtEl>
                                          <p:spTgt spid="140"/>
                                        </p:tgtEl>
                                        <p:attrNameLst>
                                          <p:attrName>ppt_w</p:attrName>
                                        </p:attrNameLst>
                                      </p:cBhvr>
                                      <p:tavLst>
                                        <p:tav tm="0">
                                          <p:val>
                                            <p:fltVal val="0"/>
                                          </p:val>
                                        </p:tav>
                                        <p:tav tm="100000">
                                          <p:val>
                                            <p:strVal val="#ppt_w"/>
                                          </p:val>
                                        </p:tav>
                                      </p:tavLst>
                                    </p:anim>
                                    <p:anim calcmode="lin" valueType="num">
                                      <p:cBhvr>
                                        <p:cTn id="61" dur="100" fill="hold"/>
                                        <p:tgtEl>
                                          <p:spTgt spid="140"/>
                                        </p:tgtEl>
                                        <p:attrNameLst>
                                          <p:attrName>ppt_h</p:attrName>
                                        </p:attrNameLst>
                                      </p:cBhvr>
                                      <p:tavLst>
                                        <p:tav tm="0">
                                          <p:val>
                                            <p:fltVal val="0"/>
                                          </p:val>
                                        </p:tav>
                                        <p:tav tm="100000">
                                          <p:val>
                                            <p:strVal val="#ppt_h"/>
                                          </p:val>
                                        </p:tav>
                                      </p:tavLst>
                                    </p:anim>
                                  </p:childTnLst>
                                </p:cTn>
                              </p:par>
                            </p:childTnLst>
                          </p:cTn>
                        </p:par>
                        <p:par>
                          <p:cTn id="62" fill="hold">
                            <p:stCondLst>
                              <p:cond delay="100"/>
                            </p:stCondLst>
                            <p:childTnLst>
                              <p:par>
                                <p:cTn id="63" presetID="1" presetClass="exit" presetSubtype="0" fill="hold" grpId="14" nodeType="afterEffect">
                                  <p:stCondLst>
                                    <p:cond delay="0"/>
                                  </p:stCondLst>
                                  <p:iterate>
                                    <p:tmAbs val="0"/>
                                  </p:iterate>
                                  <p:childTnLst>
                                    <p:set>
                                      <p:cBhvr>
                                        <p:cTn id="64" fill="hold">
                                          <p:stCondLst>
                                            <p:cond delay="0"/>
                                          </p:stCondLst>
                                        </p:cTn>
                                        <p:tgtEl>
                                          <p:spTgt spid="139"/>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5" nodeType="clickEffect">
                                  <p:stCondLst>
                                    <p:cond delay="0"/>
                                  </p:stCondLst>
                                  <p:iterate>
                                    <p:tmAbs val="0"/>
                                  </p:iterate>
                                  <p:childTnLst>
                                    <p:set>
                                      <p:cBhvr>
                                        <p:cTn id="68" fill="hold"/>
                                        <p:tgtEl>
                                          <p:spTgt spid="17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grpId="16" nodeType="clickEffect">
                                  <p:stCondLst>
                                    <p:cond delay="0"/>
                                  </p:stCondLst>
                                  <p:iterate type="lt">
                                    <p:tmAbs val="0"/>
                                  </p:iterate>
                                  <p:childTnLst>
                                    <p:set>
                                      <p:cBhvr>
                                        <p:cTn id="72" fill="hold"/>
                                        <p:tgtEl>
                                          <p:spTgt spid="141"/>
                                        </p:tgtEl>
                                        <p:attrNameLst>
                                          <p:attrName>style.visibility</p:attrName>
                                        </p:attrNameLst>
                                      </p:cBhvr>
                                      <p:to>
                                        <p:strVal val="visible"/>
                                      </p:to>
                                    </p:set>
                                    <p:anim calcmode="lin" valueType="num">
                                      <p:cBhvr>
                                        <p:cTn id="73" dur="100" fill="hold"/>
                                        <p:tgtEl>
                                          <p:spTgt spid="141"/>
                                        </p:tgtEl>
                                        <p:attrNameLst>
                                          <p:attrName>ppt_w</p:attrName>
                                        </p:attrNameLst>
                                      </p:cBhvr>
                                      <p:tavLst>
                                        <p:tav tm="0">
                                          <p:val>
                                            <p:fltVal val="0"/>
                                          </p:val>
                                        </p:tav>
                                        <p:tav tm="100000">
                                          <p:val>
                                            <p:strVal val="#ppt_w"/>
                                          </p:val>
                                        </p:tav>
                                      </p:tavLst>
                                    </p:anim>
                                    <p:anim calcmode="lin" valueType="num">
                                      <p:cBhvr>
                                        <p:cTn id="74" dur="100" fill="hold"/>
                                        <p:tgtEl>
                                          <p:spTgt spid="141"/>
                                        </p:tgtEl>
                                        <p:attrNameLst>
                                          <p:attrName>ppt_h</p:attrName>
                                        </p:attrNameLst>
                                      </p:cBhvr>
                                      <p:tavLst>
                                        <p:tav tm="0">
                                          <p:val>
                                            <p:fltVal val="0"/>
                                          </p:val>
                                        </p:tav>
                                        <p:tav tm="100000">
                                          <p:val>
                                            <p:strVal val="#ppt_h"/>
                                          </p:val>
                                        </p:tav>
                                      </p:tavLst>
                                    </p:anim>
                                  </p:childTnLst>
                                </p:cTn>
                              </p:par>
                            </p:childTnLst>
                          </p:cTn>
                        </p:par>
                        <p:par>
                          <p:cTn id="75" fill="hold">
                            <p:stCondLst>
                              <p:cond delay="100"/>
                            </p:stCondLst>
                            <p:childTnLst>
                              <p:par>
                                <p:cTn id="76" presetID="1" presetClass="exit" presetSubtype="0" fill="hold" grpId="17" nodeType="afterEffect">
                                  <p:stCondLst>
                                    <p:cond delay="0"/>
                                  </p:stCondLst>
                                  <p:iterate>
                                    <p:tmAbs val="0"/>
                                  </p:iterate>
                                  <p:childTnLst>
                                    <p:set>
                                      <p:cBhvr>
                                        <p:cTn id="77" fill="hold">
                                          <p:stCondLst>
                                            <p:cond delay="0"/>
                                          </p:stCondLst>
                                        </p:cTn>
                                        <p:tgtEl>
                                          <p:spTgt spid="140"/>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grpId="18" nodeType="clickEffect">
                                  <p:stCondLst>
                                    <p:cond delay="0"/>
                                  </p:stCondLst>
                                  <p:iterate type="lt">
                                    <p:tmAbs val="0"/>
                                  </p:iterate>
                                  <p:childTnLst>
                                    <p:set>
                                      <p:cBhvr>
                                        <p:cTn id="81" fill="hold"/>
                                        <p:tgtEl>
                                          <p:spTgt spid="142"/>
                                        </p:tgtEl>
                                        <p:attrNameLst>
                                          <p:attrName>style.visibility</p:attrName>
                                        </p:attrNameLst>
                                      </p:cBhvr>
                                      <p:to>
                                        <p:strVal val="visible"/>
                                      </p:to>
                                    </p:set>
                                    <p:anim calcmode="lin" valueType="num">
                                      <p:cBhvr>
                                        <p:cTn id="82" dur="100" fill="hold"/>
                                        <p:tgtEl>
                                          <p:spTgt spid="142"/>
                                        </p:tgtEl>
                                        <p:attrNameLst>
                                          <p:attrName>ppt_w</p:attrName>
                                        </p:attrNameLst>
                                      </p:cBhvr>
                                      <p:tavLst>
                                        <p:tav tm="0">
                                          <p:val>
                                            <p:fltVal val="0"/>
                                          </p:val>
                                        </p:tav>
                                        <p:tav tm="100000">
                                          <p:val>
                                            <p:strVal val="#ppt_w"/>
                                          </p:val>
                                        </p:tav>
                                      </p:tavLst>
                                    </p:anim>
                                    <p:anim calcmode="lin" valueType="num">
                                      <p:cBhvr>
                                        <p:cTn id="83" dur="100" fill="hold"/>
                                        <p:tgtEl>
                                          <p:spTgt spid="142"/>
                                        </p:tgtEl>
                                        <p:attrNameLst>
                                          <p:attrName>ppt_h</p:attrName>
                                        </p:attrNameLst>
                                      </p:cBhvr>
                                      <p:tavLst>
                                        <p:tav tm="0">
                                          <p:val>
                                            <p:fltVal val="0"/>
                                          </p:val>
                                        </p:tav>
                                        <p:tav tm="100000">
                                          <p:val>
                                            <p:strVal val="#ppt_h"/>
                                          </p:val>
                                        </p:tav>
                                      </p:tavLst>
                                    </p:anim>
                                  </p:childTnLst>
                                </p:cTn>
                              </p:par>
                            </p:childTnLst>
                          </p:cTn>
                        </p:par>
                        <p:par>
                          <p:cTn id="84" fill="hold">
                            <p:stCondLst>
                              <p:cond delay="100"/>
                            </p:stCondLst>
                            <p:childTnLst>
                              <p:par>
                                <p:cTn id="85" presetID="1" presetClass="exit" presetSubtype="0" fill="hold" grpId="19" nodeType="afterEffect">
                                  <p:stCondLst>
                                    <p:cond delay="0"/>
                                  </p:stCondLst>
                                  <p:iterate>
                                    <p:tmAbs val="0"/>
                                  </p:iterate>
                                  <p:childTnLst>
                                    <p:set>
                                      <p:cBhvr>
                                        <p:cTn id="86" fill="hold">
                                          <p:stCondLst>
                                            <p:cond delay="0"/>
                                          </p:stCondLst>
                                        </p:cTn>
                                        <p:tgtEl>
                                          <p:spTgt spid="14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20" nodeType="clickEffect">
                                  <p:stCondLst>
                                    <p:cond delay="0"/>
                                  </p:stCondLst>
                                  <p:iterate>
                                    <p:tmAbs val="0"/>
                                  </p:iterate>
                                  <p:childTnLst>
                                    <p:set>
                                      <p:cBhvr>
                                        <p:cTn id="90" fill="hold"/>
                                        <p:tgtEl>
                                          <p:spTgt spid="16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3" presetClass="entr" presetSubtype="16" fill="hold" grpId="21" nodeType="clickEffect">
                                  <p:stCondLst>
                                    <p:cond delay="0"/>
                                  </p:stCondLst>
                                  <p:iterate type="lt">
                                    <p:tmAbs val="0"/>
                                  </p:iterate>
                                  <p:childTnLst>
                                    <p:set>
                                      <p:cBhvr>
                                        <p:cTn id="94" fill="hold"/>
                                        <p:tgtEl>
                                          <p:spTgt spid="143"/>
                                        </p:tgtEl>
                                        <p:attrNameLst>
                                          <p:attrName>style.visibility</p:attrName>
                                        </p:attrNameLst>
                                      </p:cBhvr>
                                      <p:to>
                                        <p:strVal val="visible"/>
                                      </p:to>
                                    </p:set>
                                    <p:anim calcmode="lin" valueType="num">
                                      <p:cBhvr>
                                        <p:cTn id="95" dur="100" fill="hold"/>
                                        <p:tgtEl>
                                          <p:spTgt spid="143"/>
                                        </p:tgtEl>
                                        <p:attrNameLst>
                                          <p:attrName>ppt_w</p:attrName>
                                        </p:attrNameLst>
                                      </p:cBhvr>
                                      <p:tavLst>
                                        <p:tav tm="0">
                                          <p:val>
                                            <p:fltVal val="0"/>
                                          </p:val>
                                        </p:tav>
                                        <p:tav tm="100000">
                                          <p:val>
                                            <p:strVal val="#ppt_w"/>
                                          </p:val>
                                        </p:tav>
                                      </p:tavLst>
                                    </p:anim>
                                    <p:anim calcmode="lin" valueType="num">
                                      <p:cBhvr>
                                        <p:cTn id="96" dur="100" fill="hold"/>
                                        <p:tgtEl>
                                          <p:spTgt spid="143"/>
                                        </p:tgtEl>
                                        <p:attrNameLst>
                                          <p:attrName>ppt_h</p:attrName>
                                        </p:attrNameLst>
                                      </p:cBhvr>
                                      <p:tavLst>
                                        <p:tav tm="0">
                                          <p:val>
                                            <p:fltVal val="0"/>
                                          </p:val>
                                        </p:tav>
                                        <p:tav tm="100000">
                                          <p:val>
                                            <p:strVal val="#ppt_h"/>
                                          </p:val>
                                        </p:tav>
                                      </p:tavLst>
                                    </p:anim>
                                  </p:childTnLst>
                                </p:cTn>
                              </p:par>
                            </p:childTnLst>
                          </p:cTn>
                        </p:par>
                        <p:par>
                          <p:cTn id="97" fill="hold">
                            <p:stCondLst>
                              <p:cond delay="100"/>
                            </p:stCondLst>
                            <p:childTnLst>
                              <p:par>
                                <p:cTn id="98" presetID="1" presetClass="exit" presetSubtype="0" fill="hold" grpId="22" nodeType="afterEffect">
                                  <p:stCondLst>
                                    <p:cond delay="0"/>
                                  </p:stCondLst>
                                  <p:iterate>
                                    <p:tmAbs val="0"/>
                                  </p:iterate>
                                  <p:childTnLst>
                                    <p:set>
                                      <p:cBhvr>
                                        <p:cTn id="99" fill="hold">
                                          <p:stCondLst>
                                            <p:cond delay="0"/>
                                          </p:stCondLst>
                                        </p:cTn>
                                        <p:tgtEl>
                                          <p:spTgt spid="142"/>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23" nodeType="clickEffect">
                                  <p:stCondLst>
                                    <p:cond delay="0"/>
                                  </p:stCondLst>
                                  <p:iterate>
                                    <p:tmAbs val="0"/>
                                  </p:iterate>
                                  <p:childTnLst>
                                    <p:set>
                                      <p:cBhvr>
                                        <p:cTn id="103" fill="hold"/>
                                        <p:tgtEl>
                                          <p:spTgt spid="177"/>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3" presetClass="entr" presetSubtype="16" fill="hold" grpId="24" nodeType="clickEffect">
                                  <p:stCondLst>
                                    <p:cond delay="0"/>
                                  </p:stCondLst>
                                  <p:iterate type="lt">
                                    <p:tmAbs val="0"/>
                                  </p:iterate>
                                  <p:childTnLst>
                                    <p:set>
                                      <p:cBhvr>
                                        <p:cTn id="107" fill="hold"/>
                                        <p:tgtEl>
                                          <p:spTgt spid="144"/>
                                        </p:tgtEl>
                                        <p:attrNameLst>
                                          <p:attrName>style.visibility</p:attrName>
                                        </p:attrNameLst>
                                      </p:cBhvr>
                                      <p:to>
                                        <p:strVal val="visible"/>
                                      </p:to>
                                    </p:set>
                                    <p:anim calcmode="lin" valueType="num">
                                      <p:cBhvr>
                                        <p:cTn id="108" dur="100" fill="hold"/>
                                        <p:tgtEl>
                                          <p:spTgt spid="144"/>
                                        </p:tgtEl>
                                        <p:attrNameLst>
                                          <p:attrName>ppt_w</p:attrName>
                                        </p:attrNameLst>
                                      </p:cBhvr>
                                      <p:tavLst>
                                        <p:tav tm="0">
                                          <p:val>
                                            <p:fltVal val="0"/>
                                          </p:val>
                                        </p:tav>
                                        <p:tav tm="100000">
                                          <p:val>
                                            <p:strVal val="#ppt_w"/>
                                          </p:val>
                                        </p:tav>
                                      </p:tavLst>
                                    </p:anim>
                                    <p:anim calcmode="lin" valueType="num">
                                      <p:cBhvr>
                                        <p:cTn id="109" dur="100" fill="hold"/>
                                        <p:tgtEl>
                                          <p:spTgt spid="144"/>
                                        </p:tgtEl>
                                        <p:attrNameLst>
                                          <p:attrName>ppt_h</p:attrName>
                                        </p:attrNameLst>
                                      </p:cBhvr>
                                      <p:tavLst>
                                        <p:tav tm="0">
                                          <p:val>
                                            <p:fltVal val="0"/>
                                          </p:val>
                                        </p:tav>
                                        <p:tav tm="100000">
                                          <p:val>
                                            <p:strVal val="#ppt_h"/>
                                          </p:val>
                                        </p:tav>
                                      </p:tavLst>
                                    </p:anim>
                                  </p:childTnLst>
                                </p:cTn>
                              </p:par>
                            </p:childTnLst>
                          </p:cTn>
                        </p:par>
                        <p:par>
                          <p:cTn id="110" fill="hold">
                            <p:stCondLst>
                              <p:cond delay="100"/>
                            </p:stCondLst>
                            <p:childTnLst>
                              <p:par>
                                <p:cTn id="111" presetID="1" presetClass="exit" presetSubtype="0" fill="hold" grpId="25" nodeType="afterEffect">
                                  <p:stCondLst>
                                    <p:cond delay="0"/>
                                  </p:stCondLst>
                                  <p:iterate>
                                    <p:tmAbs val="0"/>
                                  </p:iterate>
                                  <p:childTnLst>
                                    <p:set>
                                      <p:cBhvr>
                                        <p:cTn id="112" fill="hold">
                                          <p:stCondLst>
                                            <p:cond delay="0"/>
                                          </p:stCondLst>
                                        </p:cTn>
                                        <p:tgtEl>
                                          <p:spTgt spid="143"/>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3" presetClass="entr" presetSubtype="16" fill="hold" grpId="26" nodeType="clickEffect">
                                  <p:stCondLst>
                                    <p:cond delay="0"/>
                                  </p:stCondLst>
                                  <p:iterate type="lt">
                                    <p:tmAbs val="0"/>
                                  </p:iterate>
                                  <p:childTnLst>
                                    <p:set>
                                      <p:cBhvr>
                                        <p:cTn id="116" fill="hold"/>
                                        <p:tgtEl>
                                          <p:spTgt spid="145"/>
                                        </p:tgtEl>
                                        <p:attrNameLst>
                                          <p:attrName>style.visibility</p:attrName>
                                        </p:attrNameLst>
                                      </p:cBhvr>
                                      <p:to>
                                        <p:strVal val="visible"/>
                                      </p:to>
                                    </p:set>
                                    <p:anim calcmode="lin" valueType="num">
                                      <p:cBhvr>
                                        <p:cTn id="117" dur="100" fill="hold"/>
                                        <p:tgtEl>
                                          <p:spTgt spid="145"/>
                                        </p:tgtEl>
                                        <p:attrNameLst>
                                          <p:attrName>ppt_w</p:attrName>
                                        </p:attrNameLst>
                                      </p:cBhvr>
                                      <p:tavLst>
                                        <p:tav tm="0">
                                          <p:val>
                                            <p:fltVal val="0"/>
                                          </p:val>
                                        </p:tav>
                                        <p:tav tm="100000">
                                          <p:val>
                                            <p:strVal val="#ppt_w"/>
                                          </p:val>
                                        </p:tav>
                                      </p:tavLst>
                                    </p:anim>
                                    <p:anim calcmode="lin" valueType="num">
                                      <p:cBhvr>
                                        <p:cTn id="118" dur="100" fill="hold"/>
                                        <p:tgtEl>
                                          <p:spTgt spid="145"/>
                                        </p:tgtEl>
                                        <p:attrNameLst>
                                          <p:attrName>ppt_h</p:attrName>
                                        </p:attrNameLst>
                                      </p:cBhvr>
                                      <p:tavLst>
                                        <p:tav tm="0">
                                          <p:val>
                                            <p:fltVal val="0"/>
                                          </p:val>
                                        </p:tav>
                                        <p:tav tm="100000">
                                          <p:val>
                                            <p:strVal val="#ppt_h"/>
                                          </p:val>
                                        </p:tav>
                                      </p:tavLst>
                                    </p:anim>
                                  </p:childTnLst>
                                </p:cTn>
                              </p:par>
                            </p:childTnLst>
                          </p:cTn>
                        </p:par>
                        <p:par>
                          <p:cTn id="119" fill="hold">
                            <p:stCondLst>
                              <p:cond delay="100"/>
                            </p:stCondLst>
                            <p:childTnLst>
                              <p:par>
                                <p:cTn id="120" presetID="1" presetClass="exit" presetSubtype="0" fill="hold" grpId="27" nodeType="afterEffect">
                                  <p:stCondLst>
                                    <p:cond delay="0"/>
                                  </p:stCondLst>
                                  <p:iterate>
                                    <p:tmAbs val="0"/>
                                  </p:iterate>
                                  <p:childTnLst>
                                    <p:set>
                                      <p:cBhvr>
                                        <p:cTn id="121" fill="hold">
                                          <p:stCondLst>
                                            <p:cond delay="0"/>
                                          </p:stCondLst>
                                        </p:cTn>
                                        <p:tgtEl>
                                          <p:spTgt spid="144"/>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28" nodeType="clickEffect">
                                  <p:stCondLst>
                                    <p:cond delay="0"/>
                                  </p:stCondLst>
                                  <p:iterate>
                                    <p:tmAbs val="0"/>
                                  </p:iterate>
                                  <p:childTnLst>
                                    <p:set>
                                      <p:cBhvr>
                                        <p:cTn id="125" fill="hold"/>
                                        <p:tgtEl>
                                          <p:spTgt spid="167"/>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3" presetClass="entr" presetSubtype="16" fill="hold" grpId="29" nodeType="clickEffect">
                                  <p:stCondLst>
                                    <p:cond delay="0"/>
                                  </p:stCondLst>
                                  <p:iterate type="lt">
                                    <p:tmAbs val="0"/>
                                  </p:iterate>
                                  <p:childTnLst>
                                    <p:set>
                                      <p:cBhvr>
                                        <p:cTn id="129" fill="hold"/>
                                        <p:tgtEl>
                                          <p:spTgt spid="146"/>
                                        </p:tgtEl>
                                        <p:attrNameLst>
                                          <p:attrName>style.visibility</p:attrName>
                                        </p:attrNameLst>
                                      </p:cBhvr>
                                      <p:to>
                                        <p:strVal val="visible"/>
                                      </p:to>
                                    </p:set>
                                    <p:anim calcmode="lin" valueType="num">
                                      <p:cBhvr>
                                        <p:cTn id="130" dur="100" fill="hold"/>
                                        <p:tgtEl>
                                          <p:spTgt spid="146"/>
                                        </p:tgtEl>
                                        <p:attrNameLst>
                                          <p:attrName>ppt_w</p:attrName>
                                        </p:attrNameLst>
                                      </p:cBhvr>
                                      <p:tavLst>
                                        <p:tav tm="0">
                                          <p:val>
                                            <p:fltVal val="0"/>
                                          </p:val>
                                        </p:tav>
                                        <p:tav tm="100000">
                                          <p:val>
                                            <p:strVal val="#ppt_w"/>
                                          </p:val>
                                        </p:tav>
                                      </p:tavLst>
                                    </p:anim>
                                    <p:anim calcmode="lin" valueType="num">
                                      <p:cBhvr>
                                        <p:cTn id="131" dur="100" fill="hold"/>
                                        <p:tgtEl>
                                          <p:spTgt spid="146"/>
                                        </p:tgtEl>
                                        <p:attrNameLst>
                                          <p:attrName>ppt_h</p:attrName>
                                        </p:attrNameLst>
                                      </p:cBhvr>
                                      <p:tavLst>
                                        <p:tav tm="0">
                                          <p:val>
                                            <p:fltVal val="0"/>
                                          </p:val>
                                        </p:tav>
                                        <p:tav tm="100000">
                                          <p:val>
                                            <p:strVal val="#ppt_h"/>
                                          </p:val>
                                        </p:tav>
                                      </p:tavLst>
                                    </p:anim>
                                  </p:childTnLst>
                                </p:cTn>
                              </p:par>
                            </p:childTnLst>
                          </p:cTn>
                        </p:par>
                        <p:par>
                          <p:cTn id="132" fill="hold">
                            <p:stCondLst>
                              <p:cond delay="100"/>
                            </p:stCondLst>
                            <p:childTnLst>
                              <p:par>
                                <p:cTn id="133" presetID="1" presetClass="exit" presetSubtype="0" fill="hold" grpId="30" nodeType="afterEffect">
                                  <p:stCondLst>
                                    <p:cond delay="0"/>
                                  </p:stCondLst>
                                  <p:iterate>
                                    <p:tmAbs val="0"/>
                                  </p:iterate>
                                  <p:childTnLst>
                                    <p:set>
                                      <p:cBhvr>
                                        <p:cTn id="134" fill="hold">
                                          <p:stCondLst>
                                            <p:cond delay="0"/>
                                          </p:stCondLst>
                                        </p:cTn>
                                        <p:tgtEl>
                                          <p:spTgt spid="145"/>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31" nodeType="clickEffect">
                                  <p:stCondLst>
                                    <p:cond delay="0"/>
                                  </p:stCondLst>
                                  <p:iterate>
                                    <p:tmAbs val="0"/>
                                  </p:iterate>
                                  <p:childTnLst>
                                    <p:set>
                                      <p:cBhvr>
                                        <p:cTn id="138" fill="hold"/>
                                        <p:tgtEl>
                                          <p:spTgt spid="18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3" presetClass="entr" presetSubtype="16" fill="hold" grpId="32" nodeType="clickEffect">
                                  <p:stCondLst>
                                    <p:cond delay="0"/>
                                  </p:stCondLst>
                                  <p:iterate type="lt">
                                    <p:tmAbs val="0"/>
                                  </p:iterate>
                                  <p:childTnLst>
                                    <p:set>
                                      <p:cBhvr>
                                        <p:cTn id="142" fill="hold"/>
                                        <p:tgtEl>
                                          <p:spTgt spid="147"/>
                                        </p:tgtEl>
                                        <p:attrNameLst>
                                          <p:attrName>style.visibility</p:attrName>
                                        </p:attrNameLst>
                                      </p:cBhvr>
                                      <p:to>
                                        <p:strVal val="visible"/>
                                      </p:to>
                                    </p:set>
                                    <p:anim calcmode="lin" valueType="num">
                                      <p:cBhvr>
                                        <p:cTn id="143" dur="100" fill="hold"/>
                                        <p:tgtEl>
                                          <p:spTgt spid="147"/>
                                        </p:tgtEl>
                                        <p:attrNameLst>
                                          <p:attrName>ppt_w</p:attrName>
                                        </p:attrNameLst>
                                      </p:cBhvr>
                                      <p:tavLst>
                                        <p:tav tm="0">
                                          <p:val>
                                            <p:fltVal val="0"/>
                                          </p:val>
                                        </p:tav>
                                        <p:tav tm="100000">
                                          <p:val>
                                            <p:strVal val="#ppt_w"/>
                                          </p:val>
                                        </p:tav>
                                      </p:tavLst>
                                    </p:anim>
                                    <p:anim calcmode="lin" valueType="num">
                                      <p:cBhvr>
                                        <p:cTn id="144" dur="100" fill="hold"/>
                                        <p:tgtEl>
                                          <p:spTgt spid="147"/>
                                        </p:tgtEl>
                                        <p:attrNameLst>
                                          <p:attrName>ppt_h</p:attrName>
                                        </p:attrNameLst>
                                      </p:cBhvr>
                                      <p:tavLst>
                                        <p:tav tm="0">
                                          <p:val>
                                            <p:fltVal val="0"/>
                                          </p:val>
                                        </p:tav>
                                        <p:tav tm="100000">
                                          <p:val>
                                            <p:strVal val="#ppt_h"/>
                                          </p:val>
                                        </p:tav>
                                      </p:tavLst>
                                    </p:anim>
                                  </p:childTnLst>
                                </p:cTn>
                              </p:par>
                            </p:childTnLst>
                          </p:cTn>
                        </p:par>
                        <p:par>
                          <p:cTn id="145" fill="hold">
                            <p:stCondLst>
                              <p:cond delay="100"/>
                            </p:stCondLst>
                            <p:childTnLst>
                              <p:par>
                                <p:cTn id="146" presetID="1" presetClass="exit" presetSubtype="0" fill="hold" grpId="33" nodeType="afterEffect">
                                  <p:stCondLst>
                                    <p:cond delay="0"/>
                                  </p:stCondLst>
                                  <p:iterate>
                                    <p:tmAbs val="0"/>
                                  </p:iterate>
                                  <p:childTnLst>
                                    <p:set>
                                      <p:cBhvr>
                                        <p:cTn id="147" fill="hold">
                                          <p:stCondLst>
                                            <p:cond delay="0"/>
                                          </p:stCondLst>
                                        </p:cTn>
                                        <p:tgtEl>
                                          <p:spTgt spid="1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4" animBg="1" advAuto="0"/>
      <p:bldP spid="137" grpId="6" animBg="1" advAuto="0"/>
      <p:bldP spid="137" grpId="9" animBg="1" advAuto="0"/>
      <p:bldP spid="138" grpId="8" animBg="1" advAuto="0"/>
      <p:bldP spid="138" grpId="11" animBg="1" advAuto="0"/>
      <p:bldP spid="139" grpId="10" animBg="1" advAuto="0"/>
      <p:bldP spid="139" grpId="14" animBg="1" advAuto="0"/>
      <p:bldP spid="140" grpId="13" animBg="1" advAuto="0"/>
      <p:bldP spid="140" grpId="17" animBg="1" advAuto="0"/>
      <p:bldP spid="141" grpId="16" animBg="1" advAuto="0"/>
      <p:bldP spid="141" grpId="19" animBg="1" advAuto="0"/>
      <p:bldP spid="142" grpId="18" animBg="1" advAuto="0"/>
      <p:bldP spid="142" grpId="22" animBg="1" advAuto="0"/>
      <p:bldP spid="143" grpId="21" animBg="1" advAuto="0"/>
      <p:bldP spid="143" grpId="25" animBg="1" advAuto="0"/>
      <p:bldP spid="144" grpId="24" animBg="1" advAuto="0"/>
      <p:bldP spid="144" grpId="27" animBg="1" advAuto="0"/>
      <p:bldP spid="145" grpId="26" animBg="1" advAuto="0"/>
      <p:bldP spid="145" grpId="30" animBg="1" advAuto="0"/>
      <p:bldP spid="146" grpId="29" animBg="1" advAuto="0"/>
      <p:bldP spid="146" grpId="33" animBg="1" advAuto="0"/>
      <p:bldP spid="147" grpId="32" animBg="1" advAuto="0"/>
      <p:bldP spid="148" grpId="3" animBg="1" advAuto="0"/>
      <p:bldP spid="149" grpId="1" animBg="1" advAuto="0"/>
      <p:bldP spid="152" grpId="7" animBg="1" advAuto="0"/>
      <p:bldP spid="157" grpId="12" animBg="1" advAuto="0"/>
      <p:bldP spid="162" grpId="20" animBg="1" advAuto="0"/>
      <p:bldP spid="167" grpId="28" animBg="1" advAuto="0"/>
      <p:bldP spid="172" grpId="15" animBg="1" advAuto="0"/>
      <p:bldP spid="177" grpId="23" animBg="1" advAuto="0"/>
      <p:bldP spid="182" grpId="31" animBg="1" advAuto="0"/>
      <p:bldP spid="184" grpId="5" animBg="1" advAuto="0"/>
      <p:bldP spid="186"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 name="Group"/>
          <p:cNvGrpSpPr/>
          <p:nvPr/>
        </p:nvGrpSpPr>
        <p:grpSpPr>
          <a:xfrm>
            <a:off x="1611649" y="3627732"/>
            <a:ext cx="3495112" cy="2764836"/>
            <a:chOff x="0" y="0"/>
            <a:chExt cx="3495110" cy="2764835"/>
          </a:xfrm>
        </p:grpSpPr>
        <p:grpSp>
          <p:nvGrpSpPr>
            <p:cNvPr id="203" name="Group"/>
            <p:cNvGrpSpPr/>
            <p:nvPr/>
          </p:nvGrpSpPr>
          <p:grpSpPr>
            <a:xfrm>
              <a:off x="-1" y="0"/>
              <a:ext cx="3495112" cy="2764836"/>
              <a:chOff x="0" y="0"/>
              <a:chExt cx="3495110" cy="2764835"/>
            </a:xfrm>
          </p:grpSpPr>
          <p:sp>
            <p:nvSpPr>
              <p:cNvPr id="189" name="Rectangle"/>
              <p:cNvSpPr/>
              <p:nvPr/>
            </p:nvSpPr>
            <p:spPr>
              <a:xfrm>
                <a:off x="43468" y="0"/>
                <a:ext cx="3451643" cy="2764836"/>
              </a:xfrm>
              <a:prstGeom prst="rect">
                <a:avLst/>
              </a:prstGeom>
              <a:solidFill>
                <a:srgbClr val="FFFFFF"/>
              </a:solid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90" name="fib"/>
              <p:cNvSpPr txBox="1"/>
              <p:nvPr/>
            </p:nvSpPr>
            <p:spPr>
              <a:xfrm>
                <a:off x="0" y="150531"/>
                <a:ext cx="9296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fib</a:t>
                </a:r>
              </a:p>
            </p:txBody>
          </p:sp>
          <p:sp>
            <p:nvSpPr>
              <p:cNvPr id="191" name="n"/>
              <p:cNvSpPr txBox="1"/>
              <p:nvPr/>
            </p:nvSpPr>
            <p:spPr>
              <a:xfrm>
                <a:off x="2104517" y="1469328"/>
                <a:ext cx="44025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lstStyle>
              <a:p>
                <a:r>
                  <a:t>n</a:t>
                </a:r>
              </a:p>
            </p:txBody>
          </p:sp>
          <p:sp>
            <p:nvSpPr>
              <p:cNvPr id="192" name="pred"/>
              <p:cNvSpPr txBox="1"/>
              <p:nvPr/>
            </p:nvSpPr>
            <p:spPr>
              <a:xfrm>
                <a:off x="1370497" y="150531"/>
                <a:ext cx="117427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lstStyle>
              <a:p>
                <a:r>
                  <a:t>pred</a:t>
                </a:r>
              </a:p>
            </p:txBody>
          </p:sp>
          <p:sp>
            <p:nvSpPr>
              <p:cNvPr id="193" name="curr"/>
              <p:cNvSpPr txBox="1"/>
              <p:nvPr/>
            </p:nvSpPr>
            <p:spPr>
              <a:xfrm>
                <a:off x="1370497" y="809930"/>
                <a:ext cx="117427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lstStyle>
              <a:p>
                <a:r>
                  <a:t>curr</a:t>
                </a:r>
              </a:p>
            </p:txBody>
          </p:sp>
          <p:sp>
            <p:nvSpPr>
              <p:cNvPr id="194" name="k"/>
              <p:cNvSpPr txBox="1"/>
              <p:nvPr/>
            </p:nvSpPr>
            <p:spPr>
              <a:xfrm>
                <a:off x="2104517" y="2128727"/>
                <a:ext cx="44025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lgn="r"/>
              </a:lstStyle>
              <a:p>
                <a:r>
                  <a:t>k</a:t>
                </a:r>
              </a:p>
            </p:txBody>
          </p:sp>
          <p:sp>
            <p:nvSpPr>
              <p:cNvPr id="195" name="Line"/>
              <p:cNvSpPr/>
              <p:nvPr/>
            </p:nvSpPr>
            <p:spPr>
              <a:xfrm flipV="1">
                <a:off x="2778304" y="150531"/>
                <a:ext cx="1" cy="52726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96" name="Line"/>
              <p:cNvSpPr/>
              <p:nvPr/>
            </p:nvSpPr>
            <p:spPr>
              <a:xfrm>
                <a:off x="2778304" y="677791"/>
                <a:ext cx="450886" cy="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97" name="Line"/>
              <p:cNvSpPr/>
              <p:nvPr/>
            </p:nvSpPr>
            <p:spPr>
              <a:xfrm flipV="1">
                <a:off x="2778304" y="798231"/>
                <a:ext cx="1" cy="52726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98" name="Line"/>
              <p:cNvSpPr/>
              <p:nvPr/>
            </p:nvSpPr>
            <p:spPr>
              <a:xfrm>
                <a:off x="2778304" y="1325491"/>
                <a:ext cx="450886" cy="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99" name="Line"/>
              <p:cNvSpPr/>
              <p:nvPr/>
            </p:nvSpPr>
            <p:spPr>
              <a:xfrm flipV="1">
                <a:off x="2778304" y="1445931"/>
                <a:ext cx="1" cy="52726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0" name="Line"/>
              <p:cNvSpPr/>
              <p:nvPr/>
            </p:nvSpPr>
            <p:spPr>
              <a:xfrm>
                <a:off x="2778304" y="1973191"/>
                <a:ext cx="450886" cy="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1" name="Line"/>
              <p:cNvSpPr/>
              <p:nvPr/>
            </p:nvSpPr>
            <p:spPr>
              <a:xfrm flipV="1">
                <a:off x="2778304" y="2093630"/>
                <a:ext cx="1" cy="527262"/>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02" name="Line"/>
              <p:cNvSpPr/>
              <p:nvPr/>
            </p:nvSpPr>
            <p:spPr>
              <a:xfrm>
                <a:off x="2778304" y="2620891"/>
                <a:ext cx="450886" cy="1"/>
              </a:xfrm>
              <a:prstGeom prst="line">
                <a:avLst/>
              </a:prstGeom>
              <a:noFill/>
              <a:ln w="12700" cap="flat">
                <a:solidFill>
                  <a:srgbClr val="0000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204" name="5"/>
            <p:cNvSpPr txBox="1"/>
            <p:nvPr/>
          </p:nvSpPr>
          <p:spPr>
            <a:xfrm>
              <a:off x="2805013" y="1407817"/>
              <a:ext cx="440254"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5</a:t>
              </a:r>
            </a:p>
          </p:txBody>
        </p:sp>
      </p:grpSp>
      <p:sp>
        <p:nvSpPr>
          <p:cNvPr id="206" name="def fib(n):…"/>
          <p:cNvSpPr txBox="1"/>
          <p:nvPr/>
        </p:nvSpPr>
        <p:spPr>
          <a:xfrm>
            <a:off x="1385842" y="7660787"/>
            <a:ext cx="14550034" cy="3962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ts val="5300"/>
              </a:lnSpc>
              <a:defRPr>
                <a:uFillTx/>
              </a:defRPr>
            </a:pPr>
            <a:r>
              <a:rPr>
                <a:solidFill>
                  <a:srgbClr val="018000"/>
                </a:solidFill>
              </a:rPr>
              <a:t>def</a:t>
            </a:r>
            <a:r>
              <a:t> </a:t>
            </a:r>
            <a:r>
              <a:rPr>
                <a:solidFill>
                  <a:srgbClr val="0433FF"/>
                </a:solidFill>
              </a:rPr>
              <a:t>fib</a:t>
            </a:r>
            <a:r>
              <a:t>(n):</a:t>
            </a:r>
          </a:p>
          <a:p>
            <a:pPr marL="0" marR="0" defTabSz="457200">
              <a:lnSpc>
                <a:spcPts val="5300"/>
              </a:lnSpc>
              <a:defRPr>
                <a:solidFill>
                  <a:srgbClr val="BA2122"/>
                </a:solidFill>
                <a:uFillTx/>
              </a:defRPr>
            </a:pPr>
            <a:r>
              <a:rPr>
                <a:solidFill>
                  <a:srgbClr val="000000"/>
                </a:solidFill>
              </a:rPr>
              <a:t>    </a:t>
            </a:r>
            <a:r>
              <a:t>"""Compute the nth Fibonacci number, for N &gt;= 1."""</a:t>
            </a:r>
            <a:endParaRPr>
              <a:solidFill>
                <a:srgbClr val="000000"/>
              </a:solidFill>
            </a:endParaRPr>
          </a:p>
          <a:p>
            <a:pPr marL="0" marR="0" defTabSz="457200">
              <a:lnSpc>
                <a:spcPts val="5300"/>
              </a:lnSpc>
              <a:defRPr>
                <a:solidFill>
                  <a:srgbClr val="408080"/>
                </a:solidFill>
                <a:uFillTx/>
              </a:defRPr>
            </a:pPr>
            <a:r>
              <a:rPr>
                <a:solidFill>
                  <a:srgbClr val="000000"/>
                </a:solidFill>
              </a:rPr>
              <a:t>    pred, curr </a:t>
            </a:r>
            <a:r>
              <a:rPr>
                <a:solidFill>
                  <a:srgbClr val="666666"/>
                </a:solidFill>
              </a:rPr>
              <a:t>=</a:t>
            </a:r>
            <a:r>
              <a:rPr>
                <a:solidFill>
                  <a:srgbClr val="000000"/>
                </a:solidFill>
              </a:rPr>
              <a:t> </a:t>
            </a:r>
            <a:r>
              <a:rPr>
                <a:solidFill>
                  <a:srgbClr val="666666"/>
                </a:solidFill>
              </a:rPr>
              <a:t>0</a:t>
            </a:r>
            <a:r>
              <a:rPr>
                <a:solidFill>
                  <a:srgbClr val="000000"/>
                </a:solidFill>
              </a:rPr>
              <a:t>, </a:t>
            </a:r>
            <a:r>
              <a:rPr>
                <a:solidFill>
                  <a:srgbClr val="666666"/>
                </a:solidFill>
              </a:rPr>
              <a:t>1</a:t>
            </a:r>
            <a:r>
              <a:rPr>
                <a:solidFill>
                  <a:srgbClr val="000000"/>
                </a:solidFill>
              </a:rPr>
              <a:t>   </a:t>
            </a:r>
            <a:r>
              <a:t># 0th and 1st Fibonacci numbers</a:t>
            </a:r>
            <a:endParaRPr>
              <a:solidFill>
                <a:srgbClr val="000000"/>
              </a:solidFill>
            </a:endParaRPr>
          </a:p>
          <a:p>
            <a:pPr marL="0" marR="0" defTabSz="457200">
              <a:lnSpc>
                <a:spcPts val="5300"/>
              </a:lnSpc>
              <a:defRPr>
                <a:solidFill>
                  <a:srgbClr val="408080"/>
                </a:solidFill>
                <a:uFillTx/>
              </a:defRPr>
            </a:pPr>
            <a:r>
              <a:rPr>
                <a:solidFill>
                  <a:srgbClr val="000000"/>
                </a:solidFill>
              </a:rPr>
              <a:t>    k </a:t>
            </a:r>
            <a:r>
              <a:rPr>
                <a:solidFill>
                  <a:srgbClr val="666666"/>
                </a:solidFill>
              </a:rPr>
              <a:t>=</a:t>
            </a:r>
            <a:r>
              <a:rPr>
                <a:solidFill>
                  <a:srgbClr val="000000"/>
                </a:solidFill>
              </a:rPr>
              <a:t> </a:t>
            </a:r>
            <a:r>
              <a:rPr>
                <a:solidFill>
                  <a:srgbClr val="666666"/>
                </a:solidFill>
              </a:rPr>
              <a:t>1</a:t>
            </a:r>
            <a:r>
              <a:rPr>
                <a:solidFill>
                  <a:srgbClr val="000000"/>
                </a:solidFill>
              </a:rPr>
              <a:t>               </a:t>
            </a:r>
            <a:r>
              <a:t># curr is the kth Fibonacci number</a:t>
            </a:r>
            <a:endParaRPr>
              <a:solidFill>
                <a:srgbClr val="000000"/>
              </a:solidFill>
            </a:endParaRPr>
          </a:p>
          <a:p>
            <a:pPr marL="0" marR="0" defTabSz="457200">
              <a:lnSpc>
                <a:spcPts val="5300"/>
              </a:lnSpc>
              <a:defRPr>
                <a:solidFill>
                  <a:srgbClr val="018000"/>
                </a:solidFill>
                <a:uFillTx/>
              </a:defRPr>
            </a:pPr>
            <a:r>
              <a:rPr>
                <a:solidFill>
                  <a:srgbClr val="000000"/>
                </a:solidFill>
              </a:rPr>
              <a:t>    </a:t>
            </a:r>
            <a:r>
              <a:t>while</a:t>
            </a:r>
            <a:r>
              <a:rPr>
                <a:solidFill>
                  <a:srgbClr val="000000"/>
                </a:solidFill>
              </a:rPr>
              <a:t> k </a:t>
            </a:r>
            <a:r>
              <a:rPr>
                <a:solidFill>
                  <a:srgbClr val="666666"/>
                </a:solidFill>
              </a:rPr>
              <a:t>&lt;</a:t>
            </a:r>
            <a:r>
              <a:rPr>
                <a:solidFill>
                  <a:srgbClr val="000000"/>
                </a:solidFill>
              </a:rPr>
              <a:t> n:</a:t>
            </a:r>
          </a:p>
          <a:p>
            <a:pPr marL="0" marR="0" defTabSz="457200">
              <a:lnSpc>
                <a:spcPts val="5300"/>
              </a:lnSpc>
              <a:defRPr>
                <a:uFillTx/>
              </a:defRPr>
            </a:pPr>
            <a:r>
              <a:t>        pred, curr </a:t>
            </a:r>
            <a:r>
              <a:rPr>
                <a:solidFill>
                  <a:srgbClr val="666666"/>
                </a:solidFill>
              </a:rPr>
              <a:t>=</a:t>
            </a:r>
            <a:r>
              <a:t> curr, pred </a:t>
            </a:r>
            <a:r>
              <a:rPr>
                <a:solidFill>
                  <a:srgbClr val="666666"/>
                </a:solidFill>
              </a:rPr>
              <a:t>+</a:t>
            </a:r>
            <a:r>
              <a:t> curr</a:t>
            </a:r>
          </a:p>
          <a:p>
            <a:pPr marL="0" marR="0" defTabSz="457200">
              <a:lnSpc>
                <a:spcPts val="5300"/>
              </a:lnSpc>
              <a:defRPr>
                <a:uFillTx/>
              </a:defRPr>
            </a:pPr>
            <a:r>
              <a:t>        k </a:t>
            </a:r>
            <a:r>
              <a:rPr>
                <a:solidFill>
                  <a:srgbClr val="666666"/>
                </a:solidFill>
              </a:rPr>
              <a:t>=</a:t>
            </a:r>
            <a:r>
              <a:t> k </a:t>
            </a:r>
            <a:r>
              <a:rPr>
                <a:solidFill>
                  <a:srgbClr val="666666"/>
                </a:solidFill>
              </a:rPr>
              <a:t>+</a:t>
            </a:r>
            <a:r>
              <a:t> </a:t>
            </a:r>
            <a:r>
              <a:rPr>
                <a:solidFill>
                  <a:srgbClr val="666666"/>
                </a:solidFill>
              </a:rPr>
              <a:t>1</a:t>
            </a:r>
          </a:p>
          <a:p>
            <a:pPr marL="0" marR="0" defTabSz="457200">
              <a:lnSpc>
                <a:spcPts val="5300"/>
              </a:lnSpc>
              <a:defRPr>
                <a:solidFill>
                  <a:srgbClr val="018000"/>
                </a:solidFill>
                <a:uFillTx/>
              </a:defRPr>
            </a:pPr>
            <a:r>
              <a:rPr>
                <a:solidFill>
                  <a:srgbClr val="000000"/>
                </a:solidFill>
              </a:rPr>
              <a:t>    </a:t>
            </a:r>
            <a:r>
              <a:t>return</a:t>
            </a:r>
            <a:r>
              <a:rPr>
                <a:solidFill>
                  <a:srgbClr val="000000"/>
                </a:solidFill>
              </a:rPr>
              <a:t> curr</a:t>
            </a:r>
          </a:p>
        </p:txBody>
      </p:sp>
      <p:sp>
        <p:nvSpPr>
          <p:cNvPr id="207"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08"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pic>
        <p:nvPicPr>
          <p:cNvPr id="209" name="droppedImage.pdf" descr="droppedImage.pdf"/>
          <p:cNvPicPr>
            <a:picLocks noChangeAspect="1"/>
          </p:cNvPicPr>
          <p:nvPr/>
        </p:nvPicPr>
        <p:blipFill>
          <a:blip r:embed="rId2">
            <a:extLst/>
          </a:blip>
          <a:stretch>
            <a:fillRect/>
          </a:stretch>
        </p:blipFill>
        <p:spPr>
          <a:xfrm>
            <a:off x="14401800" y="1524000"/>
            <a:ext cx="9156700" cy="5448300"/>
          </a:xfrm>
          <a:prstGeom prst="rect">
            <a:avLst/>
          </a:prstGeom>
          <a:ln w="12700"/>
        </p:spPr>
      </p:pic>
      <p:pic>
        <p:nvPicPr>
          <p:cNvPr id="210" name="droppedImage.png" descr="droppedImage.png"/>
          <p:cNvPicPr>
            <a:picLocks noChangeAspect="1"/>
          </p:cNvPicPr>
          <p:nvPr/>
        </p:nvPicPr>
        <p:blipFill>
          <a:blip r:embed="rId3">
            <a:extLst/>
          </a:blip>
          <a:stretch>
            <a:fillRect/>
          </a:stretch>
        </p:blipFill>
        <p:spPr>
          <a:xfrm>
            <a:off x="20396200" y="8813800"/>
            <a:ext cx="3060700" cy="4025900"/>
          </a:xfrm>
          <a:prstGeom prst="rect">
            <a:avLst/>
          </a:prstGeom>
          <a:ln w="12700"/>
        </p:spPr>
      </p:pic>
      <p:sp>
        <p:nvSpPr>
          <p:cNvPr id="211" name="The Fibonacci Sequence"/>
          <p:cNvSpPr txBox="1">
            <a:spLocks noGrp="1"/>
          </p:cNvSpPr>
          <p:nvPr>
            <p:ph type="title"/>
          </p:nvPr>
        </p:nvSpPr>
        <p:spPr>
          <a:prstGeom prst="rect">
            <a:avLst/>
          </a:prstGeom>
        </p:spPr>
        <p:txBody>
          <a:bodyPr/>
          <a:lstStyle/>
          <a:p>
            <a:r>
              <a:t>The Fibonacci Sequence</a:t>
            </a:r>
          </a:p>
        </p:txBody>
      </p:sp>
      <p:sp>
        <p:nvSpPr>
          <p:cNvPr id="212" name="0, 1, 1, 2, 3, 5, 8, 13, 21, 34, 55, 89, 144, 233, 377, 610, 987"/>
          <p:cNvSpPr txBox="1"/>
          <p:nvPr/>
        </p:nvSpPr>
        <p:spPr>
          <a:xfrm rot="1498010">
            <a:off x="6016716" y="5930510"/>
            <a:ext cx="17322801" cy="55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spcBef>
                <a:spcPts val="4600"/>
              </a:spcBef>
              <a:defRPr>
                <a:solidFill>
                  <a:srgbClr val="007ECF"/>
                </a:solidFill>
                <a:uFill>
                  <a:solidFill>
                    <a:srgbClr val="007ECF"/>
                  </a:solidFill>
                </a:uFill>
              </a:defRPr>
            </a:lvl1pPr>
          </a:lstStyle>
          <a:p>
            <a:r>
              <a:t>0, 1, 1, 2, 3, 5, 8, 13, 21, 34, 55, 89, 144, 233, 377, 610, 987</a:t>
            </a:r>
          </a:p>
        </p:txBody>
      </p:sp>
      <p:grpSp>
        <p:nvGrpSpPr>
          <p:cNvPr id="215" name="Group"/>
          <p:cNvGrpSpPr/>
          <p:nvPr/>
        </p:nvGrpSpPr>
        <p:grpSpPr>
          <a:xfrm>
            <a:off x="4673600" y="2794000"/>
            <a:ext cx="2984500" cy="1809750"/>
            <a:chOff x="0" y="0"/>
            <a:chExt cx="2984500" cy="1809749"/>
          </a:xfrm>
        </p:grpSpPr>
        <p:sp>
          <p:nvSpPr>
            <p:cNvPr id="213" name="Line"/>
            <p:cNvSpPr/>
            <p:nvPr/>
          </p:nvSpPr>
          <p:spPr>
            <a:xfrm flipH="1">
              <a:off x="0" y="0"/>
              <a:ext cx="2324100" cy="1336148"/>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4" name="Line"/>
            <p:cNvSpPr/>
            <p:nvPr/>
          </p:nvSpPr>
          <p:spPr>
            <a:xfrm flipH="1">
              <a:off x="0" y="384527"/>
              <a:ext cx="2984500" cy="1425223"/>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18" name="Group"/>
          <p:cNvGrpSpPr/>
          <p:nvPr/>
        </p:nvGrpSpPr>
        <p:grpSpPr>
          <a:xfrm>
            <a:off x="4673599" y="3073400"/>
            <a:ext cx="3592167" cy="1536700"/>
            <a:chOff x="0" y="0"/>
            <a:chExt cx="3592165" cy="1536699"/>
          </a:xfrm>
        </p:grpSpPr>
        <p:sp>
          <p:nvSpPr>
            <p:cNvPr id="216" name="Line"/>
            <p:cNvSpPr/>
            <p:nvPr/>
          </p:nvSpPr>
          <p:spPr>
            <a:xfrm flipH="1">
              <a:off x="0" y="0"/>
              <a:ext cx="2895600" cy="1068256"/>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7" name="Line"/>
            <p:cNvSpPr/>
            <p:nvPr/>
          </p:nvSpPr>
          <p:spPr>
            <a:xfrm flipH="1">
              <a:off x="0" y="406399"/>
              <a:ext cx="3592166" cy="1130302"/>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21" name="Group"/>
          <p:cNvGrpSpPr/>
          <p:nvPr/>
        </p:nvGrpSpPr>
        <p:grpSpPr>
          <a:xfrm>
            <a:off x="4673599" y="3390900"/>
            <a:ext cx="4269682" cy="1206501"/>
            <a:chOff x="0" y="0"/>
            <a:chExt cx="4269680" cy="1206500"/>
          </a:xfrm>
        </p:grpSpPr>
        <p:sp>
          <p:nvSpPr>
            <p:cNvPr id="219" name="Line"/>
            <p:cNvSpPr/>
            <p:nvPr/>
          </p:nvSpPr>
          <p:spPr>
            <a:xfrm flipH="1">
              <a:off x="0" y="0"/>
              <a:ext cx="3568700" cy="746788"/>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20" name="Line"/>
            <p:cNvSpPr/>
            <p:nvPr/>
          </p:nvSpPr>
          <p:spPr>
            <a:xfrm flipH="1">
              <a:off x="-1" y="393700"/>
              <a:ext cx="4269682" cy="812801"/>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24" name="Group"/>
          <p:cNvGrpSpPr/>
          <p:nvPr/>
        </p:nvGrpSpPr>
        <p:grpSpPr>
          <a:xfrm>
            <a:off x="4673599" y="3644900"/>
            <a:ext cx="4854080" cy="965201"/>
            <a:chOff x="0" y="0"/>
            <a:chExt cx="4854079" cy="965200"/>
          </a:xfrm>
        </p:grpSpPr>
        <p:sp>
          <p:nvSpPr>
            <p:cNvPr id="222" name="Line"/>
            <p:cNvSpPr/>
            <p:nvPr/>
          </p:nvSpPr>
          <p:spPr>
            <a:xfrm flipH="1">
              <a:off x="-1" y="0"/>
              <a:ext cx="4219229" cy="496755"/>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23" name="Line"/>
            <p:cNvSpPr/>
            <p:nvPr/>
          </p:nvSpPr>
          <p:spPr>
            <a:xfrm flipH="1">
              <a:off x="0" y="393700"/>
              <a:ext cx="4854080" cy="571501"/>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27" name="Group"/>
          <p:cNvGrpSpPr/>
          <p:nvPr/>
        </p:nvGrpSpPr>
        <p:grpSpPr>
          <a:xfrm>
            <a:off x="4673599" y="3937545"/>
            <a:ext cx="5522716" cy="659856"/>
            <a:chOff x="0" y="13245"/>
            <a:chExt cx="5522714" cy="659854"/>
          </a:xfrm>
        </p:grpSpPr>
        <p:sp>
          <p:nvSpPr>
            <p:cNvPr id="225" name="Line"/>
            <p:cNvSpPr/>
            <p:nvPr/>
          </p:nvSpPr>
          <p:spPr>
            <a:xfrm flipH="1">
              <a:off x="0" y="13245"/>
              <a:ext cx="4859338" cy="197753"/>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26" name="Line"/>
            <p:cNvSpPr/>
            <p:nvPr/>
          </p:nvSpPr>
          <p:spPr>
            <a:xfrm flipH="1">
              <a:off x="0" y="396527"/>
              <a:ext cx="5522715" cy="276574"/>
            </a:xfrm>
            <a:prstGeom prst="line">
              <a:avLst/>
            </a:prstGeom>
            <a:noFill/>
            <a:ln w="25400" cap="flat">
              <a:solidFill>
                <a:srgbClr val="000000"/>
              </a:solidFill>
              <a:prstDash val="solid"/>
              <a:round/>
              <a:headEnd type="stealth"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228" name="Triangle"/>
          <p:cNvSpPr/>
          <p:nvPr/>
        </p:nvSpPr>
        <p:spPr>
          <a:xfrm rot="5400000">
            <a:off x="687802" y="10688692"/>
            <a:ext cx="381001" cy="381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29" name="Slide Number"/>
          <p:cNvSpPr txBox="1">
            <a:spLocks noGrp="1"/>
          </p:cNvSpPr>
          <p:nvPr>
            <p:ph type="sldNum" sz="quarter" idx="2"/>
          </p:nvPr>
        </p:nvSpPr>
        <p:spPr>
          <a:xfrm>
            <a:off x="23366246" y="13096875"/>
            <a:ext cx="223640"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pic>
        <p:nvPicPr>
          <p:cNvPr id="230" name="droppedImage.png" descr="droppedImage.png"/>
          <p:cNvPicPr>
            <a:picLocks noChangeAspect="1"/>
          </p:cNvPicPr>
          <p:nvPr/>
        </p:nvPicPr>
        <p:blipFill>
          <a:blip r:embed="rId4">
            <a:extLst/>
          </a:blip>
          <a:stretch>
            <a:fillRect/>
          </a:stretch>
        </p:blipFill>
        <p:spPr>
          <a:xfrm>
            <a:off x="14795500" y="1854200"/>
            <a:ext cx="7328854" cy="4635500"/>
          </a:xfrm>
          <a:prstGeom prst="rect">
            <a:avLst/>
          </a:prstGeom>
          <a:ln w="12700"/>
        </p:spPr>
      </p:pic>
      <p:grpSp>
        <p:nvGrpSpPr>
          <p:cNvPr id="233" name="Group"/>
          <p:cNvGrpSpPr/>
          <p:nvPr/>
        </p:nvGrpSpPr>
        <p:grpSpPr>
          <a:xfrm>
            <a:off x="5614401" y="10376671"/>
            <a:ext cx="10261601" cy="2184401"/>
            <a:chOff x="0" y="0"/>
            <a:chExt cx="10261600" cy="2184400"/>
          </a:xfrm>
        </p:grpSpPr>
        <p:sp>
          <p:nvSpPr>
            <p:cNvPr id="231" name="The next Fibonacci number is the sum of the current one and its predecessor"/>
            <p:cNvSpPr/>
            <p:nvPr/>
          </p:nvSpPr>
          <p:spPr>
            <a:xfrm>
              <a:off x="0" y="701675"/>
              <a:ext cx="10261600" cy="1482725"/>
            </a:xfrm>
            <a:custGeom>
              <a:avLst/>
              <a:gdLst/>
              <a:ahLst/>
              <a:cxnLst>
                <a:cxn ang="0">
                  <a:pos x="wd2" y="hd2"/>
                </a:cxn>
                <a:cxn ang="5400000">
                  <a:pos x="wd2" y="hd2"/>
                </a:cxn>
                <a:cxn ang="10800000">
                  <a:pos x="wd2" y="hd2"/>
                </a:cxn>
                <a:cxn ang="16200000">
                  <a:pos x="wd2" y="hd2"/>
                </a:cxn>
              </a:cxnLst>
              <a:rect l="0" t="0" r="r" b="b"/>
              <a:pathLst>
                <a:path w="21600" h="21600" extrusionOk="0">
                  <a:moveTo>
                    <a:pt x="7989" y="0"/>
                  </a:moveTo>
                  <a:lnTo>
                    <a:pt x="7721" y="3469"/>
                  </a:lnTo>
                  <a:lnTo>
                    <a:pt x="428" y="3469"/>
                  </a:lnTo>
                  <a:cubicBezTo>
                    <a:pt x="191" y="3469"/>
                    <a:pt x="0" y="4794"/>
                    <a:pt x="0" y="6429"/>
                  </a:cubicBezTo>
                  <a:lnTo>
                    <a:pt x="0" y="18640"/>
                  </a:lnTo>
                  <a:cubicBezTo>
                    <a:pt x="0" y="20275"/>
                    <a:pt x="191" y="21600"/>
                    <a:pt x="428" y="21600"/>
                  </a:cubicBezTo>
                  <a:lnTo>
                    <a:pt x="21172" y="21600"/>
                  </a:lnTo>
                  <a:cubicBezTo>
                    <a:pt x="21408" y="21600"/>
                    <a:pt x="21600" y="20275"/>
                    <a:pt x="21600" y="18640"/>
                  </a:cubicBezTo>
                  <a:lnTo>
                    <a:pt x="21600" y="6429"/>
                  </a:lnTo>
                  <a:cubicBezTo>
                    <a:pt x="21600" y="4794"/>
                    <a:pt x="21409" y="3469"/>
                    <a:pt x="21172" y="3469"/>
                  </a:cubicBezTo>
                  <a:lnTo>
                    <a:pt x="8256" y="3469"/>
                  </a:lnTo>
                  <a:lnTo>
                    <a:pt x="7989"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The next Fibonacci number is the sum of the current one and its predecessor</a:t>
              </a:r>
            </a:p>
          </p:txBody>
        </p:sp>
        <p:sp>
          <p:nvSpPr>
            <p:cNvPr id="232" name="Rounded Rectangle"/>
            <p:cNvSpPr/>
            <p:nvPr/>
          </p:nvSpPr>
          <p:spPr>
            <a:xfrm>
              <a:off x="2235200" y="0"/>
              <a:ext cx="3139654" cy="584200"/>
            </a:xfrm>
            <a:prstGeom prst="roundRect">
              <a:avLst>
                <a:gd name="adj" fmla="val 32609"/>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234" name="1"/>
          <p:cNvSpPr txBox="1"/>
          <p:nvPr/>
        </p:nvSpPr>
        <p:spPr>
          <a:xfrm>
            <a:off x="4416662" y="5666399"/>
            <a:ext cx="44025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1</a:t>
            </a:r>
          </a:p>
        </p:txBody>
      </p:sp>
      <p:sp>
        <p:nvSpPr>
          <p:cNvPr id="235" name="2"/>
          <p:cNvSpPr txBox="1"/>
          <p:nvPr/>
        </p:nvSpPr>
        <p:spPr>
          <a:xfrm>
            <a:off x="4416662" y="5666399"/>
            <a:ext cx="44025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2</a:t>
            </a:r>
          </a:p>
        </p:txBody>
      </p:sp>
      <p:sp>
        <p:nvSpPr>
          <p:cNvPr id="236" name="3"/>
          <p:cNvSpPr txBox="1"/>
          <p:nvPr/>
        </p:nvSpPr>
        <p:spPr>
          <a:xfrm>
            <a:off x="4416662" y="5666399"/>
            <a:ext cx="44025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3</a:t>
            </a:r>
          </a:p>
        </p:txBody>
      </p:sp>
      <p:sp>
        <p:nvSpPr>
          <p:cNvPr id="237" name="4"/>
          <p:cNvSpPr txBox="1"/>
          <p:nvPr/>
        </p:nvSpPr>
        <p:spPr>
          <a:xfrm>
            <a:off x="4416662" y="5666399"/>
            <a:ext cx="44025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4</a:t>
            </a:r>
          </a:p>
        </p:txBody>
      </p:sp>
      <p:sp>
        <p:nvSpPr>
          <p:cNvPr id="238" name="5"/>
          <p:cNvSpPr txBox="1"/>
          <p:nvPr/>
        </p:nvSpPr>
        <p:spPr>
          <a:xfrm>
            <a:off x="4416662" y="5666399"/>
            <a:ext cx="440255"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5</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ntr" presetSubtype="6" fill="hold" grpId="2" nodeType="clickEffect">
                                  <p:stCondLst>
                                    <p:cond delay="0"/>
                                  </p:stCondLst>
                                  <p:iterate>
                                    <p:tmAbs val="0"/>
                                  </p:iterate>
                                  <p:childTnLst>
                                    <p:set>
                                      <p:cBhvr>
                                        <p:cTn id="10" fill="hold"/>
                                        <p:tgtEl>
                                          <p:spTgt spid="212"/>
                                        </p:tgtEl>
                                        <p:attrNameLst>
                                          <p:attrName>style.visibility</p:attrName>
                                        </p:attrNameLst>
                                      </p:cBhvr>
                                      <p:to>
                                        <p:strVal val="visible"/>
                                      </p:to>
                                    </p:set>
                                    <p:animEffect transition="in" filter="strips(downRight)">
                                      <p:cBhvr>
                                        <p:cTn id="11" dur="500"/>
                                        <p:tgtEl>
                                          <p:spTgt spid="212"/>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3" nodeType="clickEffect">
                                  <p:stCondLst>
                                    <p:cond delay="0"/>
                                  </p:stCondLst>
                                  <p:iterate>
                                    <p:tmAbs val="0"/>
                                  </p:iterate>
                                  <p:childTnLst>
                                    <p:set>
                                      <p:cBhvr>
                                        <p:cTn id="15" fill="hold"/>
                                        <p:tgtEl>
                                          <p:spTgt spid="23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ntr" fill="hold" grpId="4" nodeType="clickEffect">
                                  <p:stCondLst>
                                    <p:cond delay="0"/>
                                  </p:stCondLst>
                                  <p:iterate>
                                    <p:tmAbs val="0"/>
                                  </p:iterate>
                                  <p:childTnLst>
                                    <p:set>
                                      <p:cBhvr>
                                        <p:cTn id="19" fill="hold"/>
                                        <p:tgtEl>
                                          <p:spTgt spid="209"/>
                                        </p:tgtEl>
                                        <p:attrNameLst>
                                          <p:attrName>style.visibility</p:attrName>
                                        </p:attrNameLst>
                                      </p:cBhvr>
                                      <p:to>
                                        <p:strVal val="visible"/>
                                      </p:to>
                                    </p:set>
                                    <p:animEffect transition="in" filter="dissolve">
                                      <p:cBhvr>
                                        <p:cTn id="20" dur="250"/>
                                        <p:tgtEl>
                                          <p:spTgt spid="209"/>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xit" fill="hold" grpId="5" nodeType="clickEffect">
                                  <p:stCondLst>
                                    <p:cond delay="0"/>
                                  </p:stCondLst>
                                  <p:iterate>
                                    <p:tmAbs val="0"/>
                                  </p:iterate>
                                  <p:childTnLst>
                                    <p:animEffect transition="out" filter="dissolve">
                                      <p:cBhvr>
                                        <p:cTn id="24" dur="250" fill="hold"/>
                                        <p:tgtEl>
                                          <p:spTgt spid="209"/>
                                        </p:tgtEl>
                                      </p:cBhvr>
                                    </p:animEffect>
                                    <p:set>
                                      <p:cBhvr>
                                        <p:cTn id="25" fill="hold">
                                          <p:stCondLst>
                                            <p:cond delay="249"/>
                                          </p:stCondLst>
                                        </p:cTn>
                                        <p:tgtEl>
                                          <p:spTgt spid="20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6" nodeType="clickEffect">
                                  <p:stCondLst>
                                    <p:cond delay="0"/>
                                  </p:stCondLst>
                                  <p:iterate>
                                    <p:tmAbs val="0"/>
                                  </p:iterate>
                                  <p:childTnLst>
                                    <p:set>
                                      <p:cBhvr>
                                        <p:cTn id="29" fill="hold"/>
                                        <p:tgtEl>
                                          <p:spTgt spid="20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7" nodeType="clickEffect">
                                  <p:stCondLst>
                                    <p:cond delay="0"/>
                                  </p:stCondLst>
                                  <p:iterate>
                                    <p:tmAbs val="0"/>
                                  </p:iterate>
                                  <p:childTnLst>
                                    <p:set>
                                      <p:cBhvr>
                                        <p:cTn id="33" fill="hold"/>
                                        <p:tgtEl>
                                          <p:spTgt spid="23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8" nodeType="clickEffect">
                                  <p:stCondLst>
                                    <p:cond delay="0"/>
                                  </p:stCondLst>
                                  <p:iterate>
                                    <p:tmAbs val="0"/>
                                  </p:iterate>
                                  <p:childTnLst>
                                    <p:set>
                                      <p:cBhvr>
                                        <p:cTn id="37" fill="hold"/>
                                        <p:tgtEl>
                                          <p:spTgt spid="20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9" nodeType="clickEffect">
                                  <p:stCondLst>
                                    <p:cond delay="0"/>
                                  </p:stCondLst>
                                  <p:iterate>
                                    <p:tmAbs val="0"/>
                                  </p:iterate>
                                  <p:childTnLst>
                                    <p:set>
                                      <p:cBhvr>
                                        <p:cTn id="41" fill="hold"/>
                                        <p:tgtEl>
                                          <p:spTgt spid="215"/>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10" nodeType="afterEffect">
                                  <p:stCondLst>
                                    <p:cond delay="0"/>
                                  </p:stCondLst>
                                  <p:iterate>
                                    <p:tmAbs val="0"/>
                                  </p:iterate>
                                  <p:childTnLst>
                                    <p:set>
                                      <p:cBhvr>
                                        <p:cTn id="44" fill="hold"/>
                                        <p:tgtEl>
                                          <p:spTgt spid="2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1" nodeType="clickEffect">
                                  <p:stCondLst>
                                    <p:cond delay="0"/>
                                  </p:stCondLst>
                                  <p:iterate>
                                    <p:tmAbs val="0"/>
                                  </p:iterate>
                                  <p:childTnLst>
                                    <p:set>
                                      <p:cBhvr>
                                        <p:cTn id="48" fill="hold"/>
                                        <p:tgtEl>
                                          <p:spTgt spid="22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2" nodeType="clickEffect">
                                  <p:stCondLst>
                                    <p:cond delay="0"/>
                                  </p:stCondLst>
                                  <p:iterate>
                                    <p:tmAbs val="0"/>
                                  </p:iterate>
                                  <p:childTnLst>
                                    <p:set>
                                      <p:cBhvr>
                                        <p:cTn id="52" fill="hold">
                                          <p:stCondLst>
                                            <p:cond delay="0"/>
                                          </p:stCondLst>
                                        </p:cTn>
                                        <p:tgtEl>
                                          <p:spTgt spid="215"/>
                                        </p:tgtEl>
                                        <p:attrNameLst>
                                          <p:attrName>style.visibility</p:attrName>
                                        </p:attrNameLst>
                                      </p:cBhvr>
                                      <p:to>
                                        <p:strVal val="hidden"/>
                                      </p:to>
                                    </p:set>
                                  </p:childTnLst>
                                </p:cTn>
                              </p:par>
                            </p:childTnLst>
                          </p:cTn>
                        </p:par>
                        <p:par>
                          <p:cTn id="53" fill="hold">
                            <p:stCondLst>
                              <p:cond delay="0"/>
                            </p:stCondLst>
                            <p:childTnLst>
                              <p:par>
                                <p:cTn id="54" presetID="1" presetClass="exit" presetSubtype="0" fill="hold" grpId="13" nodeType="afterEffect">
                                  <p:stCondLst>
                                    <p:cond delay="0"/>
                                  </p:stCondLst>
                                  <p:iterate>
                                    <p:tmAbs val="0"/>
                                  </p:iterate>
                                  <p:childTnLst>
                                    <p:set>
                                      <p:cBhvr>
                                        <p:cTn id="55" fill="hold">
                                          <p:stCondLst>
                                            <p:cond delay="0"/>
                                          </p:stCondLst>
                                        </p:cTn>
                                        <p:tgtEl>
                                          <p:spTgt spid="234"/>
                                        </p:tgtEl>
                                        <p:attrNameLst>
                                          <p:attrName>style.visibility</p:attrName>
                                        </p:attrNameLst>
                                      </p:cBhvr>
                                      <p:to>
                                        <p:strVal val="hidden"/>
                                      </p:to>
                                    </p:set>
                                  </p:childTnLst>
                                </p:cTn>
                              </p:par>
                            </p:childTnLst>
                          </p:cTn>
                        </p:par>
                        <p:par>
                          <p:cTn id="56" fill="hold">
                            <p:stCondLst>
                              <p:cond delay="0"/>
                            </p:stCondLst>
                            <p:childTnLst>
                              <p:par>
                                <p:cTn id="57" presetID="1" presetClass="entr" presetSubtype="0" fill="hold" grpId="14" nodeType="afterEffect">
                                  <p:stCondLst>
                                    <p:cond delay="0"/>
                                  </p:stCondLst>
                                  <p:iterate>
                                    <p:tmAbs val="0"/>
                                  </p:iterate>
                                  <p:childTnLst>
                                    <p:set>
                                      <p:cBhvr>
                                        <p:cTn id="58" fill="hold"/>
                                        <p:tgtEl>
                                          <p:spTgt spid="218"/>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15" nodeType="afterEffect">
                                  <p:stCondLst>
                                    <p:cond delay="0"/>
                                  </p:stCondLst>
                                  <p:iterate>
                                    <p:tmAbs val="0"/>
                                  </p:iterate>
                                  <p:childTnLst>
                                    <p:set>
                                      <p:cBhvr>
                                        <p:cTn id="61" fill="hold"/>
                                        <p:tgtEl>
                                          <p:spTgt spid="235"/>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xit" presetSubtype="0" fill="hold" grpId="16" nodeType="clickEffect">
                                  <p:stCondLst>
                                    <p:cond delay="0"/>
                                  </p:stCondLst>
                                  <p:iterate>
                                    <p:tmAbs val="0"/>
                                  </p:iterate>
                                  <p:childTnLst>
                                    <p:set>
                                      <p:cBhvr>
                                        <p:cTn id="65" fill="hold">
                                          <p:stCondLst>
                                            <p:cond delay="0"/>
                                          </p:stCondLst>
                                        </p:cTn>
                                        <p:tgtEl>
                                          <p:spTgt spid="218"/>
                                        </p:tgtEl>
                                        <p:attrNameLst>
                                          <p:attrName>style.visibility</p:attrName>
                                        </p:attrNameLst>
                                      </p:cBhvr>
                                      <p:to>
                                        <p:strVal val="hidden"/>
                                      </p:to>
                                    </p:set>
                                  </p:childTnLst>
                                </p:cTn>
                              </p:par>
                            </p:childTnLst>
                          </p:cTn>
                        </p:par>
                        <p:par>
                          <p:cTn id="66" fill="hold">
                            <p:stCondLst>
                              <p:cond delay="0"/>
                            </p:stCondLst>
                            <p:childTnLst>
                              <p:par>
                                <p:cTn id="67" presetID="1" presetClass="exit" presetSubtype="0" fill="hold" grpId="17" nodeType="afterEffect">
                                  <p:stCondLst>
                                    <p:cond delay="0"/>
                                  </p:stCondLst>
                                  <p:iterate>
                                    <p:tmAbs val="0"/>
                                  </p:iterate>
                                  <p:childTnLst>
                                    <p:set>
                                      <p:cBhvr>
                                        <p:cTn id="68" fill="hold">
                                          <p:stCondLst>
                                            <p:cond delay="0"/>
                                          </p:stCondLst>
                                        </p:cTn>
                                        <p:tgtEl>
                                          <p:spTgt spid="235"/>
                                        </p:tgtEl>
                                        <p:attrNameLst>
                                          <p:attrName>style.visibility</p:attrName>
                                        </p:attrNameLst>
                                      </p:cBhvr>
                                      <p:to>
                                        <p:strVal val="hidden"/>
                                      </p:to>
                                    </p:set>
                                  </p:childTnLst>
                                </p:cTn>
                              </p:par>
                            </p:childTnLst>
                          </p:cTn>
                        </p:par>
                        <p:par>
                          <p:cTn id="69" fill="hold">
                            <p:stCondLst>
                              <p:cond delay="0"/>
                            </p:stCondLst>
                            <p:childTnLst>
                              <p:par>
                                <p:cTn id="70" presetID="1" presetClass="entr" presetSubtype="0" fill="hold" grpId="18" nodeType="afterEffect">
                                  <p:stCondLst>
                                    <p:cond delay="0"/>
                                  </p:stCondLst>
                                  <p:iterate>
                                    <p:tmAbs val="0"/>
                                  </p:iterate>
                                  <p:childTnLst>
                                    <p:set>
                                      <p:cBhvr>
                                        <p:cTn id="71" fill="hold"/>
                                        <p:tgtEl>
                                          <p:spTgt spid="221"/>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9" nodeType="afterEffect">
                                  <p:stCondLst>
                                    <p:cond delay="0"/>
                                  </p:stCondLst>
                                  <p:iterate>
                                    <p:tmAbs val="0"/>
                                  </p:iterate>
                                  <p:childTnLst>
                                    <p:set>
                                      <p:cBhvr>
                                        <p:cTn id="74" fill="hold"/>
                                        <p:tgtEl>
                                          <p:spTgt spid="23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20" nodeType="clickEffect">
                                  <p:stCondLst>
                                    <p:cond delay="0"/>
                                  </p:stCondLst>
                                  <p:iterate>
                                    <p:tmAbs val="0"/>
                                  </p:iterate>
                                  <p:childTnLst>
                                    <p:set>
                                      <p:cBhvr>
                                        <p:cTn id="78" fill="hold">
                                          <p:stCondLst>
                                            <p:cond delay="0"/>
                                          </p:stCondLst>
                                        </p:cTn>
                                        <p:tgtEl>
                                          <p:spTgt spid="221"/>
                                        </p:tgtEl>
                                        <p:attrNameLst>
                                          <p:attrName>style.visibility</p:attrName>
                                        </p:attrNameLst>
                                      </p:cBhvr>
                                      <p:to>
                                        <p:strVal val="hidden"/>
                                      </p:to>
                                    </p:set>
                                  </p:childTnLst>
                                </p:cTn>
                              </p:par>
                            </p:childTnLst>
                          </p:cTn>
                        </p:par>
                        <p:par>
                          <p:cTn id="79" fill="hold">
                            <p:stCondLst>
                              <p:cond delay="0"/>
                            </p:stCondLst>
                            <p:childTnLst>
                              <p:par>
                                <p:cTn id="80" presetID="1" presetClass="exit" presetSubtype="0" fill="hold" grpId="21" nodeType="afterEffect">
                                  <p:stCondLst>
                                    <p:cond delay="0"/>
                                  </p:stCondLst>
                                  <p:iterate>
                                    <p:tmAbs val="0"/>
                                  </p:iterate>
                                  <p:childTnLst>
                                    <p:set>
                                      <p:cBhvr>
                                        <p:cTn id="81" fill="hold">
                                          <p:stCondLst>
                                            <p:cond delay="0"/>
                                          </p:stCondLst>
                                        </p:cTn>
                                        <p:tgtEl>
                                          <p:spTgt spid="236"/>
                                        </p:tgtEl>
                                        <p:attrNameLst>
                                          <p:attrName>style.visibility</p:attrName>
                                        </p:attrNameLst>
                                      </p:cBhvr>
                                      <p:to>
                                        <p:strVal val="hidden"/>
                                      </p:to>
                                    </p:set>
                                  </p:childTnLst>
                                </p:cTn>
                              </p:par>
                            </p:childTnLst>
                          </p:cTn>
                        </p:par>
                        <p:par>
                          <p:cTn id="82" fill="hold">
                            <p:stCondLst>
                              <p:cond delay="0"/>
                            </p:stCondLst>
                            <p:childTnLst>
                              <p:par>
                                <p:cTn id="83" presetID="1" presetClass="entr" presetSubtype="0" fill="hold" grpId="22" nodeType="afterEffect">
                                  <p:stCondLst>
                                    <p:cond delay="0"/>
                                  </p:stCondLst>
                                  <p:iterate>
                                    <p:tmAbs val="0"/>
                                  </p:iterate>
                                  <p:childTnLst>
                                    <p:set>
                                      <p:cBhvr>
                                        <p:cTn id="84" fill="hold"/>
                                        <p:tgtEl>
                                          <p:spTgt spid="224"/>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23" nodeType="afterEffect">
                                  <p:stCondLst>
                                    <p:cond delay="0"/>
                                  </p:stCondLst>
                                  <p:iterate>
                                    <p:tmAbs val="0"/>
                                  </p:iterate>
                                  <p:childTnLst>
                                    <p:set>
                                      <p:cBhvr>
                                        <p:cTn id="87" fill="hold"/>
                                        <p:tgtEl>
                                          <p:spTgt spid="23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xit" presetSubtype="0" fill="hold" grpId="24" nodeType="clickEffect">
                                  <p:stCondLst>
                                    <p:cond delay="0"/>
                                  </p:stCondLst>
                                  <p:iterate>
                                    <p:tmAbs val="0"/>
                                  </p:iterate>
                                  <p:childTnLst>
                                    <p:set>
                                      <p:cBhvr>
                                        <p:cTn id="91" fill="hold">
                                          <p:stCondLst>
                                            <p:cond delay="0"/>
                                          </p:stCondLst>
                                        </p:cTn>
                                        <p:tgtEl>
                                          <p:spTgt spid="224"/>
                                        </p:tgtEl>
                                        <p:attrNameLst>
                                          <p:attrName>style.visibility</p:attrName>
                                        </p:attrNameLst>
                                      </p:cBhvr>
                                      <p:to>
                                        <p:strVal val="hidden"/>
                                      </p:to>
                                    </p:set>
                                  </p:childTnLst>
                                </p:cTn>
                              </p:par>
                            </p:childTnLst>
                          </p:cTn>
                        </p:par>
                        <p:par>
                          <p:cTn id="92" fill="hold">
                            <p:stCondLst>
                              <p:cond delay="0"/>
                            </p:stCondLst>
                            <p:childTnLst>
                              <p:par>
                                <p:cTn id="93" presetID="1" presetClass="exit" presetSubtype="0" fill="hold" grpId="25" nodeType="afterEffect">
                                  <p:stCondLst>
                                    <p:cond delay="0"/>
                                  </p:stCondLst>
                                  <p:iterate>
                                    <p:tmAbs val="0"/>
                                  </p:iterate>
                                  <p:childTnLst>
                                    <p:set>
                                      <p:cBhvr>
                                        <p:cTn id="94" fill="hold">
                                          <p:stCondLst>
                                            <p:cond delay="0"/>
                                          </p:stCondLst>
                                        </p:cTn>
                                        <p:tgtEl>
                                          <p:spTgt spid="237"/>
                                        </p:tgtEl>
                                        <p:attrNameLst>
                                          <p:attrName>style.visibility</p:attrName>
                                        </p:attrNameLst>
                                      </p:cBhvr>
                                      <p:to>
                                        <p:strVal val="hidden"/>
                                      </p:to>
                                    </p:set>
                                  </p:childTnLst>
                                </p:cTn>
                              </p:par>
                            </p:childTnLst>
                          </p:cTn>
                        </p:par>
                        <p:par>
                          <p:cTn id="95" fill="hold">
                            <p:stCondLst>
                              <p:cond delay="0"/>
                            </p:stCondLst>
                            <p:childTnLst>
                              <p:par>
                                <p:cTn id="96" presetID="1" presetClass="entr" presetSubtype="0" fill="hold" grpId="26" nodeType="afterEffect">
                                  <p:stCondLst>
                                    <p:cond delay="0"/>
                                  </p:stCondLst>
                                  <p:iterate>
                                    <p:tmAbs val="0"/>
                                  </p:iterate>
                                  <p:childTnLst>
                                    <p:set>
                                      <p:cBhvr>
                                        <p:cTn id="97" fill="hold"/>
                                        <p:tgtEl>
                                          <p:spTgt spid="227"/>
                                        </p:tgtEl>
                                        <p:attrNameLst>
                                          <p:attrName>style.visibility</p:attrName>
                                        </p:attrNameLst>
                                      </p:cBhvr>
                                      <p:to>
                                        <p:strVal val="visible"/>
                                      </p:to>
                                    </p:set>
                                  </p:childTnLst>
                                </p:cTn>
                              </p:par>
                            </p:childTnLst>
                          </p:cTn>
                        </p:par>
                        <p:par>
                          <p:cTn id="98" fill="hold">
                            <p:stCondLst>
                              <p:cond delay="0"/>
                            </p:stCondLst>
                            <p:childTnLst>
                              <p:par>
                                <p:cTn id="99" presetID="1" presetClass="entr" presetSubtype="0" fill="hold" grpId="27" nodeType="afterEffect">
                                  <p:stCondLst>
                                    <p:cond delay="0"/>
                                  </p:stCondLst>
                                  <p:iterate>
                                    <p:tmAbs val="0"/>
                                  </p:iterate>
                                  <p:childTnLst>
                                    <p:set>
                                      <p:cBhvr>
                                        <p:cTn id="100" fill="hold"/>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 grpId="8" animBg="1" advAuto="0"/>
      <p:bldP spid="206" grpId="6" animBg="1" advAuto="0"/>
      <p:bldP spid="209" grpId="4" animBg="1" advAuto="0"/>
      <p:bldP spid="209" grpId="5" animBg="1" advAuto="0"/>
      <p:bldP spid="210" grpId="1" animBg="1" advAuto="0"/>
      <p:bldP spid="212" grpId="2" animBg="1" advAuto="0"/>
      <p:bldP spid="215" grpId="9" animBg="1" advAuto="0"/>
      <p:bldP spid="215" grpId="12" animBg="1" advAuto="0"/>
      <p:bldP spid="218" grpId="14" animBg="1" advAuto="0"/>
      <p:bldP spid="218" grpId="16" animBg="1" advAuto="0"/>
      <p:bldP spid="221" grpId="18" animBg="1" advAuto="0"/>
      <p:bldP spid="221" grpId="20" animBg="1" advAuto="0"/>
      <p:bldP spid="224" grpId="22" animBg="1" advAuto="0"/>
      <p:bldP spid="224" grpId="24" animBg="1" advAuto="0"/>
      <p:bldP spid="227" grpId="26" animBg="1" advAuto="0"/>
      <p:bldP spid="228" grpId="11" animBg="1" advAuto="0"/>
      <p:bldP spid="230" grpId="3" animBg="1" advAuto="0"/>
      <p:bldP spid="233" grpId="7" animBg="1" advAuto="0"/>
      <p:bldP spid="234" grpId="10" animBg="1" advAuto="0"/>
      <p:bldP spid="234" grpId="13" animBg="1" advAuto="0"/>
      <p:bldP spid="235" grpId="15" animBg="1" advAuto="0"/>
      <p:bldP spid="235" grpId="17" animBg="1" advAuto="0"/>
      <p:bldP spid="236" grpId="19" animBg="1" advAuto="0"/>
      <p:bldP spid="236" grpId="21" animBg="1" advAuto="0"/>
      <p:bldP spid="237" grpId="23" animBg="1" advAuto="0"/>
      <p:bldP spid="237" grpId="25" animBg="1" advAuto="0"/>
      <p:bldP spid="238" grpId="27"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Designing Functions"/>
          <p:cNvSpPr txBox="1">
            <a:spLocks noGrp="1"/>
          </p:cNvSpPr>
          <p:nvPr>
            <p:ph type="title"/>
          </p:nvPr>
        </p:nvSpPr>
        <p:spPr>
          <a:prstGeom prst="rect">
            <a:avLst/>
          </a:prstGeom>
        </p:spPr>
        <p:txBody>
          <a:bodyPr/>
          <a:lstStyle/>
          <a:p>
            <a:r>
              <a:t>Designing Functions</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4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44" name="Rectangle"/>
          <p:cNvSpPr/>
          <p:nvPr/>
        </p:nvSpPr>
        <p:spPr>
          <a:xfrm>
            <a:off x="16217900" y="2044700"/>
            <a:ext cx="6451600" cy="10655300"/>
          </a:xfrm>
          <a:prstGeom prst="rect">
            <a:avLst/>
          </a:prstGeom>
          <a:solidFill>
            <a:srgbClr val="EAEAEA"/>
          </a:solidFill>
          <a:ln w="12700"/>
        </p:spPr>
        <p:txBody>
          <a:bodyPr lIns="50800" tIns="50800" rIns="50800" bIns="50800" anchor="ctr"/>
          <a:lstStyle/>
          <a:p>
            <a:pPr algn="ctr">
              <a:defRPr>
                <a:solidFill>
                  <a:srgbClr val="4B4B4B"/>
                </a:solidFill>
                <a:uFill>
                  <a:solidFill>
                    <a:srgbClr val="4B4B4B"/>
                  </a:solidFill>
                </a:uFill>
              </a:defRPr>
            </a:pPr>
            <a:endParaRPr/>
          </a:p>
        </p:txBody>
      </p:sp>
      <p:sp>
        <p:nvSpPr>
          <p:cNvPr id="245" name="Describing Functions"/>
          <p:cNvSpPr txBox="1">
            <a:spLocks noGrp="1"/>
          </p:cNvSpPr>
          <p:nvPr>
            <p:ph type="title"/>
          </p:nvPr>
        </p:nvSpPr>
        <p:spPr>
          <a:prstGeom prst="rect">
            <a:avLst/>
          </a:prstGeom>
        </p:spPr>
        <p:txBody>
          <a:bodyPr/>
          <a:lstStyle/>
          <a:p>
            <a:r>
              <a:t>Describing Functions</a:t>
            </a:r>
          </a:p>
        </p:txBody>
      </p:sp>
      <p:sp>
        <p:nvSpPr>
          <p:cNvPr id="246" name="A function's domain is the set of all inputs it might possibly take as arguments.…"/>
          <p:cNvSpPr txBox="1">
            <a:spLocks noGrp="1"/>
          </p:cNvSpPr>
          <p:nvPr>
            <p:ph type="body" sz="half" idx="1"/>
          </p:nvPr>
        </p:nvSpPr>
        <p:spPr>
          <a:xfrm>
            <a:off x="838200" y="4533900"/>
            <a:ext cx="13994210" cy="7936539"/>
          </a:xfrm>
          <a:prstGeom prst="rect">
            <a:avLst/>
          </a:prstGeom>
        </p:spPr>
        <p:txBody>
          <a:bodyPr/>
          <a:lstStyle/>
          <a:p>
            <a:pPr>
              <a:spcBef>
                <a:spcPts val="14000"/>
              </a:spcBef>
            </a:pPr>
            <a:r>
              <a:t>A function's </a:t>
            </a:r>
            <a:r>
              <a:rPr i="1"/>
              <a:t>domain</a:t>
            </a:r>
            <a:r>
              <a:t> is the set of all inputs it might possibly take as arguments.</a:t>
            </a:r>
          </a:p>
          <a:p>
            <a:pPr>
              <a:spcBef>
                <a:spcPts val="14000"/>
              </a:spcBef>
            </a:pPr>
            <a:r>
              <a:t>A function's </a:t>
            </a:r>
            <a:r>
              <a:rPr i="1"/>
              <a:t>range</a:t>
            </a:r>
            <a:r>
              <a:t> is the set of output values it might possibly return.</a:t>
            </a:r>
          </a:p>
          <a:p>
            <a:pPr>
              <a:spcBef>
                <a:spcPts val="14000"/>
              </a:spcBef>
            </a:pPr>
            <a:r>
              <a:t>A pure function's </a:t>
            </a:r>
            <a:r>
              <a:rPr i="1"/>
              <a:t>behavior</a:t>
            </a:r>
            <a:r>
              <a:t> is the relationship it creates between input and output.</a:t>
            </a:r>
          </a:p>
        </p:txBody>
      </p:sp>
      <p:sp>
        <p:nvSpPr>
          <p:cNvPr id="24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7</a:t>
            </a:fld>
            <a:endParaRPr/>
          </a:p>
        </p:txBody>
      </p:sp>
      <p:sp>
        <p:nvSpPr>
          <p:cNvPr id="248" name="def square(x):…"/>
          <p:cNvSpPr txBox="1"/>
          <p:nvPr/>
        </p:nvSpPr>
        <p:spPr>
          <a:xfrm>
            <a:off x="16535400" y="2387600"/>
            <a:ext cx="5823070"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pPr>
            <a:r>
              <a:t>def square(x):</a:t>
            </a:r>
          </a:p>
          <a:p>
            <a:pPr>
              <a:defRPr b="1"/>
            </a:pPr>
            <a:r>
              <a:t>    """Return X * X."""</a:t>
            </a:r>
          </a:p>
        </p:txBody>
      </p:sp>
      <p:sp>
        <p:nvSpPr>
          <p:cNvPr id="249" name="x is a number"/>
          <p:cNvSpPr txBox="1"/>
          <p:nvPr/>
        </p:nvSpPr>
        <p:spPr>
          <a:xfrm>
            <a:off x="16535400" y="4533900"/>
            <a:ext cx="3376335"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solidFill>
                  <a:srgbClr val="313695"/>
                </a:solidFill>
                <a:uFill>
                  <a:solidFill>
                    <a:srgbClr val="313695"/>
                  </a:solidFill>
                </a:uFill>
              </a:defRPr>
            </a:lvl1pPr>
          </a:lstStyle>
          <a:p>
            <a:r>
              <a:t>x is a number</a:t>
            </a:r>
          </a:p>
        </p:txBody>
      </p:sp>
      <p:sp>
        <p:nvSpPr>
          <p:cNvPr id="250" name="square returns a non-negative real number"/>
          <p:cNvSpPr txBox="1"/>
          <p:nvPr/>
        </p:nvSpPr>
        <p:spPr>
          <a:xfrm>
            <a:off x="16535400" y="7239000"/>
            <a:ext cx="5791200"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i="1">
                <a:solidFill>
                  <a:srgbClr val="313695"/>
                </a:solidFill>
                <a:uFill>
                  <a:solidFill>
                    <a:srgbClr val="313695"/>
                  </a:solidFill>
                </a:uFill>
              </a:defRPr>
            </a:lvl1pPr>
          </a:lstStyle>
          <a:p>
            <a:r>
              <a:t>square returns a non-negative real number</a:t>
            </a:r>
          </a:p>
        </p:txBody>
      </p:sp>
      <p:sp>
        <p:nvSpPr>
          <p:cNvPr id="251" name="square returns the square of x"/>
          <p:cNvSpPr txBox="1"/>
          <p:nvPr/>
        </p:nvSpPr>
        <p:spPr>
          <a:xfrm>
            <a:off x="16535400" y="10007600"/>
            <a:ext cx="5791200"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i="1">
                <a:solidFill>
                  <a:srgbClr val="313695"/>
                </a:solidFill>
                <a:uFill>
                  <a:solidFill>
                    <a:srgbClr val="313695"/>
                  </a:solidFill>
                </a:uFill>
              </a:defRPr>
            </a:lvl1pPr>
          </a:lstStyle>
          <a:p>
            <a:r>
              <a:t>square returns the square of x</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4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4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24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24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248"/>
                                        </p:tgtEl>
                                        <p:attrNameLst>
                                          <p:attrName>style.visibility</p:attrName>
                                        </p:attrNameLst>
                                      </p:cBhvr>
                                      <p:to>
                                        <p:strVal val="visible"/>
                                      </p:to>
                                    </p:set>
                                  </p:childTnLst>
                                </p:cTn>
                              </p:par>
                            </p:childTnLst>
                          </p:cTn>
                        </p:par>
                        <p:par>
                          <p:cTn id="21" fill="hold">
                            <p:stCondLst>
                              <p:cond delay="0"/>
                            </p:stCondLst>
                            <p:childTnLst>
                              <p:par>
                                <p:cTn id="22" presetID="22" presetClass="entr" presetSubtype="1" fill="hold" grpId="3" nodeType="afterEffect">
                                  <p:stCondLst>
                                    <p:cond delay="0"/>
                                  </p:stCondLst>
                                  <p:iterate>
                                    <p:tmAbs val="0"/>
                                  </p:iterate>
                                  <p:childTnLst>
                                    <p:set>
                                      <p:cBhvr>
                                        <p:cTn id="23" fill="hold"/>
                                        <p:tgtEl>
                                          <p:spTgt spid="244"/>
                                        </p:tgtEl>
                                        <p:attrNameLst>
                                          <p:attrName>style.visibility</p:attrName>
                                        </p:attrNameLst>
                                      </p:cBhvr>
                                      <p:to>
                                        <p:strVal val="visible"/>
                                      </p:to>
                                    </p:set>
                                    <p:animEffect transition="in" filter="wipe(up)">
                                      <p:cBhvr>
                                        <p:cTn id="24" dur="100"/>
                                        <p:tgtEl>
                                          <p:spTgt spid="244"/>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4" nodeType="clickEffect">
                                  <p:stCondLst>
                                    <p:cond delay="0"/>
                                  </p:stCondLst>
                                  <p:iterate>
                                    <p:tmAbs val="0"/>
                                  </p:iterate>
                                  <p:childTnLst>
                                    <p:set>
                                      <p:cBhvr>
                                        <p:cTn id="28" fill="hold"/>
                                        <p:tgtEl>
                                          <p:spTgt spid="24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5" nodeType="clickEffect">
                                  <p:stCondLst>
                                    <p:cond delay="0"/>
                                  </p:stCondLst>
                                  <p:iterate>
                                    <p:tmAbs val="0"/>
                                  </p:iterate>
                                  <p:childTnLst>
                                    <p:set>
                                      <p:cBhvr>
                                        <p:cTn id="32" fill="hold"/>
                                        <p:tgtEl>
                                          <p:spTgt spid="25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6" nodeType="clickEffect">
                                  <p:stCondLst>
                                    <p:cond delay="0"/>
                                  </p:stCondLst>
                                  <p:iterate>
                                    <p:tmAbs val="0"/>
                                  </p:iterate>
                                  <p:childTnLst>
                                    <p:set>
                                      <p:cBhvr>
                                        <p:cTn id="36" fill="hold"/>
                                        <p:tgtEl>
                                          <p:spTgt spid="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 grpId="3" animBg="1" advAuto="0"/>
      <p:bldP spid="246" grpId="1" build="p" bldLvl="5" animBg="1" advAuto="0"/>
      <p:bldP spid="248" grpId="2" animBg="1" advAuto="0"/>
      <p:bldP spid="249" grpId="4" animBg="1" advAuto="0"/>
      <p:bldP spid="250" grpId="5" animBg="1" advAuto="0"/>
      <p:bldP spid="251" grpId="6" animBg="1" advAuto="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54"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55" name="A Guide to Designing Function"/>
          <p:cNvSpPr txBox="1">
            <a:spLocks noGrp="1"/>
          </p:cNvSpPr>
          <p:nvPr>
            <p:ph type="title"/>
          </p:nvPr>
        </p:nvSpPr>
        <p:spPr>
          <a:prstGeom prst="rect">
            <a:avLst/>
          </a:prstGeom>
        </p:spPr>
        <p:txBody>
          <a:bodyPr/>
          <a:lstStyle/>
          <a:p>
            <a:r>
              <a:rPr dirty="0"/>
              <a:t>A Guide to Designing Function</a:t>
            </a:r>
            <a:r>
              <a:rPr lang="en-US" dirty="0"/>
              <a:t>… Generalization!</a:t>
            </a:r>
            <a:endParaRPr dirty="0"/>
          </a:p>
        </p:txBody>
      </p:sp>
      <p:sp>
        <p:nvSpPr>
          <p:cNvPr id="256" name="Give each function exactly one job, but make it apply to many related situations"/>
          <p:cNvSpPr txBox="1">
            <a:spLocks noGrp="1"/>
          </p:cNvSpPr>
          <p:nvPr>
            <p:ph type="body" sz="quarter" idx="1"/>
          </p:nvPr>
        </p:nvSpPr>
        <p:spPr>
          <a:xfrm>
            <a:off x="838200" y="2451100"/>
            <a:ext cx="22720300" cy="1176536"/>
          </a:xfrm>
          <a:prstGeom prst="rect">
            <a:avLst/>
          </a:prstGeom>
        </p:spPr>
        <p:txBody>
          <a:bodyPr/>
          <a:lstStyle/>
          <a:p>
            <a:r>
              <a:t>Give each function exactly one job, but make it apply to many related situations</a:t>
            </a:r>
          </a:p>
        </p:txBody>
      </p:sp>
      <p:sp>
        <p:nvSpPr>
          <p:cNvPr id="25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pic>
        <p:nvPicPr>
          <p:cNvPr id="258" name="droppedImage.tiff" descr="droppedImage.tiff"/>
          <p:cNvPicPr>
            <a:picLocks noChangeAspect="1"/>
          </p:cNvPicPr>
          <p:nvPr/>
        </p:nvPicPr>
        <p:blipFill>
          <a:blip r:embed="rId2">
            <a:extLst/>
          </a:blip>
          <a:stretch>
            <a:fillRect/>
          </a:stretch>
        </p:blipFill>
        <p:spPr>
          <a:xfrm>
            <a:off x="4950422" y="6553200"/>
            <a:ext cx="13476482" cy="7238796"/>
          </a:xfrm>
          <a:prstGeom prst="rect">
            <a:avLst/>
          </a:prstGeom>
          <a:ln w="12700"/>
        </p:spPr>
      </p:pic>
      <p:sp>
        <p:nvSpPr>
          <p:cNvPr id="259" name="Don’t repeat yourself (DRY).  Implement a process just once, but execute it many times."/>
          <p:cNvSpPr txBox="1"/>
          <p:nvPr/>
        </p:nvSpPr>
        <p:spPr>
          <a:xfrm>
            <a:off x="947578" y="5394965"/>
            <a:ext cx="2148217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spcBef>
                <a:spcPts val="4600"/>
              </a:spcBef>
            </a:lvl1pPr>
          </a:lstStyle>
          <a:p>
            <a:r>
              <a:t>Don’t repeat yourself (DRY).  Implement a process just once, but execute it many times.</a:t>
            </a:r>
          </a:p>
        </p:txBody>
      </p:sp>
      <p:sp>
        <p:nvSpPr>
          <p:cNvPr id="260" name="&gt;&gt;&gt; round(1.23, 1)…"/>
          <p:cNvSpPr txBox="1"/>
          <p:nvPr/>
        </p:nvSpPr>
        <p:spPr>
          <a:xfrm>
            <a:off x="5962391" y="3754130"/>
            <a:ext cx="4844377"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&gt;&gt;&gt; round(1.23, 1)</a:t>
            </a:r>
          </a:p>
          <a:p>
            <a:r>
              <a:t>1.2</a:t>
            </a:r>
          </a:p>
        </p:txBody>
      </p:sp>
      <p:sp>
        <p:nvSpPr>
          <p:cNvPr id="261" name="&gt;&gt;&gt; round(1.23, 0)…"/>
          <p:cNvSpPr txBox="1"/>
          <p:nvPr/>
        </p:nvSpPr>
        <p:spPr>
          <a:xfrm>
            <a:off x="11561802" y="3754130"/>
            <a:ext cx="4844376"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&gt;&gt;&gt; round(1.23, 0)</a:t>
            </a:r>
          </a:p>
          <a:p>
            <a:r>
              <a:t>1</a:t>
            </a:r>
          </a:p>
        </p:txBody>
      </p:sp>
      <p:sp>
        <p:nvSpPr>
          <p:cNvPr id="262" name="&gt;&gt;&gt; round(1.23, 5)…"/>
          <p:cNvSpPr txBox="1"/>
          <p:nvPr/>
        </p:nvSpPr>
        <p:spPr>
          <a:xfrm>
            <a:off x="17161212" y="3754130"/>
            <a:ext cx="4844377"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&gt;&gt;&gt; round(1.23, 5)</a:t>
            </a:r>
          </a:p>
          <a:p>
            <a:r>
              <a:t>1.23</a:t>
            </a:r>
          </a:p>
        </p:txBody>
      </p:sp>
      <p:sp>
        <p:nvSpPr>
          <p:cNvPr id="263" name="&gt;&gt;&gt; round(1.23)…"/>
          <p:cNvSpPr txBox="1"/>
          <p:nvPr/>
        </p:nvSpPr>
        <p:spPr>
          <a:xfrm>
            <a:off x="1097002" y="3754130"/>
            <a:ext cx="4110356"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&gt;&gt;&gt; round(1.23)</a:t>
            </a:r>
          </a:p>
          <a:p>
            <a:r>
              <a:t>1</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56">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25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2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3" nodeType="clickEffect">
                                  <p:stCondLst>
                                    <p:cond delay="0"/>
                                  </p:stCondLst>
                                  <p:iterate>
                                    <p:tmAbs val="0"/>
                                  </p:iterate>
                                  <p:childTnLst>
                                    <p:set>
                                      <p:cBhvr>
                                        <p:cTn id="16" fill="hold"/>
                                        <p:tgtEl>
                                          <p:spTgt spid="2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4" nodeType="clickEffect">
                                  <p:stCondLst>
                                    <p:cond delay="0"/>
                                  </p:stCondLst>
                                  <p:iterate>
                                    <p:tmAbs val="0"/>
                                  </p:iterate>
                                  <p:childTnLst>
                                    <p:set>
                                      <p:cBhvr>
                                        <p:cTn id="20" fill="hold"/>
                                        <p:tgtEl>
                                          <p:spTgt spid="26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5" nodeType="clickEffect">
                                  <p:stCondLst>
                                    <p:cond delay="0"/>
                                  </p:stCondLst>
                                  <p:iterate>
                                    <p:tmAbs val="0"/>
                                  </p:iterate>
                                  <p:childTnLst>
                                    <p:set>
                                      <p:cBhvr>
                                        <p:cTn id="24" fill="hold"/>
                                        <p:tgtEl>
                                          <p:spTgt spid="26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6" nodeType="clickEffect">
                                  <p:stCondLst>
                                    <p:cond delay="0"/>
                                  </p:stCondLst>
                                  <p:iterate>
                                    <p:tmAbs val="0"/>
                                  </p:iterate>
                                  <p:childTnLst>
                                    <p:set>
                                      <p:cBhvr>
                                        <p:cTn id="28" fill="hold"/>
                                        <p:tgtEl>
                                          <p:spTgt spid="25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7" nodeType="clickEffect">
                                  <p:stCondLst>
                                    <p:cond delay="0"/>
                                  </p:stCondLst>
                                  <p:iterate>
                                    <p:tmAbs val="0"/>
                                  </p:iterate>
                                  <p:childTnLst>
                                    <p:set>
                                      <p:cBhvr>
                                        <p:cTn id="32" fill="hold"/>
                                        <p:tgtEl>
                                          <p:spTgt spid="2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 grpId="1" build="p" bldLvl="5" animBg="1" advAuto="0"/>
      <p:bldP spid="258" grpId="7" animBg="1" advAuto="0"/>
      <p:bldP spid="259" grpId="6" animBg="1" advAuto="0"/>
      <p:bldP spid="260" grpId="3" animBg="1" advAuto="0"/>
      <p:bldP spid="261" grpId="4" animBg="1" advAuto="0"/>
      <p:bldP spid="262" grpId="5" animBg="1" advAuto="0"/>
      <p:bldP spid="263" grpId="2"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Generalization"/>
          <p:cNvSpPr txBox="1">
            <a:spLocks noGrp="1"/>
          </p:cNvSpPr>
          <p:nvPr>
            <p:ph type="title"/>
          </p:nvPr>
        </p:nvSpPr>
        <p:spPr>
          <a:prstGeom prst="rect">
            <a:avLst/>
          </a:prstGeom>
        </p:spPr>
        <p:txBody>
          <a:bodyPr/>
          <a:lstStyle/>
          <a:p>
            <a:r>
              <a:t>Generalization</a:t>
            </a:r>
          </a:p>
        </p:txBody>
      </p:sp>
    </p:spTree>
  </p:cSld>
  <p:clrMapOvr>
    <a:masterClrMapping/>
  </p:clrMapOvr>
  <p:transition/>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1442</TotalTime>
  <Words>727</Words>
  <Application>Microsoft Macintosh PowerPoint</Application>
  <PresentationFormat>Custom</PresentationFormat>
  <Paragraphs>154</Paragraphs>
  <Slides>19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Helvetica</vt:lpstr>
      <vt:lpstr>Lucida Grande</vt:lpstr>
      <vt:lpstr>Menlo</vt:lpstr>
      <vt:lpstr>Symbol</vt:lpstr>
      <vt:lpstr>Times New Roman</vt:lpstr>
      <vt:lpstr>White</vt:lpstr>
      <vt:lpstr>UC Berkeley’s CS61A – Lecture 04 – Higher-Order Functions</vt:lpstr>
      <vt:lpstr>Announcements</vt:lpstr>
      <vt:lpstr>Iteration</vt:lpstr>
      <vt:lpstr>While Statements</vt:lpstr>
      <vt:lpstr>The Fibonacci Sequence</vt:lpstr>
      <vt:lpstr>Designing Functions</vt:lpstr>
      <vt:lpstr>Describing Functions</vt:lpstr>
      <vt:lpstr>A Guide to Designing Function… Generalization!</vt:lpstr>
      <vt:lpstr>Generalization</vt:lpstr>
      <vt:lpstr>Generalizing Patterns with Arguments</vt:lpstr>
      <vt:lpstr>Higher-Order Functions</vt:lpstr>
      <vt:lpstr>Generalizing Over Computational Processes</vt:lpstr>
      <vt:lpstr>Summation Example</vt:lpstr>
      <vt:lpstr>Functions as Return Values</vt:lpstr>
      <vt:lpstr>Locally Defined Functions</vt:lpstr>
      <vt:lpstr>Call Expressions as Operator Expressions</vt:lpstr>
      <vt:lpstr>Lambda Expressions</vt:lpstr>
      <vt:lpstr>Lambda Expressions</vt:lpstr>
      <vt:lpstr>Lambda Expressions Versus Def Statements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Higher-Order Functions</dc:title>
  <cp:lastModifiedBy>Dan Garcia</cp:lastModifiedBy>
  <cp:revision>9</cp:revision>
  <cp:lastPrinted>2019-01-30T01:56:23Z</cp:lastPrinted>
  <dcterms:modified xsi:type="dcterms:W3CDTF">2019-01-30T01:56:33Z</dcterms:modified>
</cp:coreProperties>
</file>